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Nuni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Albert Sans Medium"/>
      <p:regular r:id="rId53"/>
      <p:bold r:id="rId54"/>
      <p:italic r:id="rId55"/>
      <p:boldItalic r:id="rId56"/>
    </p:embeddedFont>
    <p:embeddedFont>
      <p:font typeface="Maven Pro"/>
      <p:regular r:id="rId57"/>
      <p:bold r:id="rId58"/>
    </p:embeddedFont>
    <p:embeddedFont>
      <p:font typeface="Epilogue"/>
      <p:regular r:id="rId59"/>
      <p:bold r:id="rId60"/>
      <p:italic r:id="rId61"/>
      <p:boldItalic r:id="rId62"/>
    </p:embeddedFont>
    <p:embeddedFont>
      <p:font typeface="Albert Sans"/>
      <p:regular r:id="rId63"/>
      <p:bold r:id="rId64"/>
      <p:italic r:id="rId65"/>
      <p:boldItalic r:id="rId66"/>
    </p:embeddedFont>
    <p:embeddedFont>
      <p:font typeface="DM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Nunito-bold.fntdata"/><Relationship Id="rId45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-boldItalic.fntdata"/><Relationship Id="rId47" Type="http://schemas.openxmlformats.org/officeDocument/2006/relationships/font" Target="fonts/Nunito-italic.fntdata"/><Relationship Id="rId49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DMSans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Epilogue-boldItalic.fntdata"/><Relationship Id="rId61" Type="http://schemas.openxmlformats.org/officeDocument/2006/relationships/font" Target="fonts/Epilogue-italic.fntdata"/><Relationship Id="rId20" Type="http://schemas.openxmlformats.org/officeDocument/2006/relationships/slide" Target="slides/slide16.xml"/><Relationship Id="rId64" Type="http://schemas.openxmlformats.org/officeDocument/2006/relationships/font" Target="fonts/AlbertSans-bold.fntdata"/><Relationship Id="rId63" Type="http://schemas.openxmlformats.org/officeDocument/2006/relationships/font" Target="fonts/AlbertSans-regular.fntdata"/><Relationship Id="rId22" Type="http://schemas.openxmlformats.org/officeDocument/2006/relationships/slide" Target="slides/slide18.xml"/><Relationship Id="rId66" Type="http://schemas.openxmlformats.org/officeDocument/2006/relationships/font" Target="fonts/AlbertSans-boldItalic.fntdata"/><Relationship Id="rId21" Type="http://schemas.openxmlformats.org/officeDocument/2006/relationships/slide" Target="slides/slide17.xml"/><Relationship Id="rId65" Type="http://schemas.openxmlformats.org/officeDocument/2006/relationships/font" Target="fonts/AlbertSans-italic.fntdata"/><Relationship Id="rId24" Type="http://schemas.openxmlformats.org/officeDocument/2006/relationships/slide" Target="slides/slide20.xml"/><Relationship Id="rId68" Type="http://schemas.openxmlformats.org/officeDocument/2006/relationships/font" Target="fonts/DMSans-bold.fntdata"/><Relationship Id="rId23" Type="http://schemas.openxmlformats.org/officeDocument/2006/relationships/slide" Target="slides/slide19.xml"/><Relationship Id="rId67" Type="http://schemas.openxmlformats.org/officeDocument/2006/relationships/font" Target="fonts/DMSans-regular.fntdata"/><Relationship Id="rId60" Type="http://schemas.openxmlformats.org/officeDocument/2006/relationships/font" Target="fonts/Epilogue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DM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AlbertSansMedium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55" Type="http://schemas.openxmlformats.org/officeDocument/2006/relationships/font" Target="fonts/AlbertSansMedium-italic.fntdata"/><Relationship Id="rId10" Type="http://schemas.openxmlformats.org/officeDocument/2006/relationships/slide" Target="slides/slide6.xml"/><Relationship Id="rId54" Type="http://schemas.openxmlformats.org/officeDocument/2006/relationships/font" Target="fonts/AlbertSansMedium-bold.fntdata"/><Relationship Id="rId13" Type="http://schemas.openxmlformats.org/officeDocument/2006/relationships/slide" Target="slides/slide9.xml"/><Relationship Id="rId57" Type="http://schemas.openxmlformats.org/officeDocument/2006/relationships/font" Target="fonts/MavenPro-regular.fntdata"/><Relationship Id="rId12" Type="http://schemas.openxmlformats.org/officeDocument/2006/relationships/slide" Target="slides/slide8.xml"/><Relationship Id="rId56" Type="http://schemas.openxmlformats.org/officeDocument/2006/relationships/font" Target="fonts/AlbertSansMedium-boldItalic.fntdata"/><Relationship Id="rId15" Type="http://schemas.openxmlformats.org/officeDocument/2006/relationships/slide" Target="slides/slide11.xml"/><Relationship Id="rId59" Type="http://schemas.openxmlformats.org/officeDocument/2006/relationships/font" Target="fonts/Epilogue-regular.fntdata"/><Relationship Id="rId14" Type="http://schemas.openxmlformats.org/officeDocument/2006/relationships/slide" Target="slides/slide10.xml"/><Relationship Id="rId58" Type="http://schemas.openxmlformats.org/officeDocument/2006/relationships/font" Target="fonts/MavenPr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4d2dcb2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4d2dcb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74fbecd8f_0_3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74fbecd8f_0_3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774fbecd8f_0_3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774fbecd8f_0_3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74fbecd8f_0_3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774fbecd8f_0_3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74fbecd8f_0_3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74fbecd8f_0_3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7a2192ec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7a2192ec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774fbecd8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774fbecd8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774fbecd8f_0_3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774fbecd8f_0_3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774fbecd8f_0_3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774fbecd8f_0_3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774fbecd8f_0_3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774fbecd8f_0_3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774fbecd8f_0_3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774fbecd8f_0_3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74fbecd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74fbecd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f0c7f37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f0c7f37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3f0c7f37d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3f0c7f37d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f0c7f37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f0c7f37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3f0c7f37d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3f0c7f37d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3f0c7f37d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3f0c7f37d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3f0c7f37d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3f0c7f37d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774fbecd8f_0_3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774fbecd8f_0_3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774fbecd8f_0_3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774fbecd8f_0_3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774fbecd8f_0_3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774fbecd8f_0_3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774fbecd8f_0_3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774fbecd8f_0_3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74fbecd8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74fbecd8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774fbecd8f_0_3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774fbecd8f_0_3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774fbecd8f_0_3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774fbecd8f_0_3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774fbecd8f_0_3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774fbecd8f_0_3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774fbecd8f_0_5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774fbecd8f_0_5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774fbecd8f_0_3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774fbecd8f_0_3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7a49d14e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7a49d14e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774fbecd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774fbecd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74fbecd8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774fbecd8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74fbecd8f_0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774fbecd8f_0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74fbecd8f_0_2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74fbecd8f_0_2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659ccd0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659ccd0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74fbecd8f_0_2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74fbecd8f_0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74fbecd8f_0_2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74fbecd8f_0_2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12" name="Google Shape;12;p2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1913450" y="1725850"/>
            <a:ext cx="5317200" cy="10794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1913450" y="2992875"/>
            <a:ext cx="53172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0" name="Google Shape;60;p11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61" name="Google Shape;61;p11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79620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3419275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3" type="subTitle"/>
          </p:nvPr>
        </p:nvSpPr>
        <p:spPr>
          <a:xfrm>
            <a:off x="79620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4" type="subTitle"/>
          </p:nvPr>
        </p:nvSpPr>
        <p:spPr>
          <a:xfrm>
            <a:off x="3419275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604235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6" type="subTitle"/>
          </p:nvPr>
        </p:nvSpPr>
        <p:spPr>
          <a:xfrm>
            <a:off x="604235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7" type="title"/>
          </p:nvPr>
        </p:nvSpPr>
        <p:spPr>
          <a:xfrm>
            <a:off x="155265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8" type="title"/>
          </p:nvPr>
        </p:nvSpPr>
        <p:spPr>
          <a:xfrm>
            <a:off x="155265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9" type="title"/>
          </p:nvPr>
        </p:nvSpPr>
        <p:spPr>
          <a:xfrm>
            <a:off x="4175725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13" type="title"/>
          </p:nvPr>
        </p:nvSpPr>
        <p:spPr>
          <a:xfrm>
            <a:off x="4175725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14" type="title"/>
          </p:nvPr>
        </p:nvSpPr>
        <p:spPr>
          <a:xfrm>
            <a:off x="679880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15" type="title"/>
          </p:nvPr>
        </p:nvSpPr>
        <p:spPr>
          <a:xfrm>
            <a:off x="679880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16" type="subTitle"/>
          </p:nvPr>
        </p:nvSpPr>
        <p:spPr>
          <a:xfrm>
            <a:off x="79620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7" type="subTitle"/>
          </p:nvPr>
        </p:nvSpPr>
        <p:spPr>
          <a:xfrm>
            <a:off x="3419275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8" type="subTitle"/>
          </p:nvPr>
        </p:nvSpPr>
        <p:spPr>
          <a:xfrm>
            <a:off x="604235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9" type="subTitle"/>
          </p:nvPr>
        </p:nvSpPr>
        <p:spPr>
          <a:xfrm>
            <a:off x="79620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20" type="subTitle"/>
          </p:nvPr>
        </p:nvSpPr>
        <p:spPr>
          <a:xfrm>
            <a:off x="3419275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1" type="subTitle"/>
          </p:nvPr>
        </p:nvSpPr>
        <p:spPr>
          <a:xfrm>
            <a:off x="604235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4978120" y="3232050"/>
            <a:ext cx="3452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713175" y="1368750"/>
            <a:ext cx="7717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90" name="Google Shape;90;p15"/>
          <p:cNvGrpSpPr/>
          <p:nvPr/>
        </p:nvGrpSpPr>
        <p:grpSpPr>
          <a:xfrm>
            <a:off x="22564" y="-3"/>
            <a:ext cx="8719016" cy="5120941"/>
            <a:chOff x="22564" y="-3"/>
            <a:chExt cx="8719016" cy="5120941"/>
          </a:xfrm>
        </p:grpSpPr>
        <p:sp>
          <p:nvSpPr>
            <p:cNvPr id="91" name="Google Shape;91;p15"/>
            <p:cNvSpPr/>
            <p:nvPr/>
          </p:nvSpPr>
          <p:spPr>
            <a:xfrm>
              <a:off x="1437657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2564" y="3786113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184820" y="-3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1005150" y="1021050"/>
            <a:ext cx="30750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1005150" y="3006175"/>
            <a:ext cx="3075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/>
          <p:nvPr>
            <p:ph idx="2" type="pic"/>
          </p:nvPr>
        </p:nvSpPr>
        <p:spPr>
          <a:xfrm>
            <a:off x="4353075" y="897225"/>
            <a:ext cx="3577200" cy="3349200"/>
          </a:xfrm>
          <a:prstGeom prst="rect">
            <a:avLst/>
          </a:prstGeom>
          <a:noFill/>
          <a:ln>
            <a:noFill/>
          </a:ln>
          <a:effectLst>
            <a:outerShdw rotWithShape="0" algn="bl" dir="7920000" dist="152400">
              <a:schemeClr val="dk1"/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1174875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5388434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5388434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791700" y="1201675"/>
            <a:ext cx="6709200" cy="22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962550" y="1324250"/>
            <a:ext cx="53727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2403300" y="2308700"/>
            <a:ext cx="43374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403300" y="3913400"/>
            <a:ext cx="4337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" name="Google Shape;20;p3"/>
          <p:cNvGrpSpPr/>
          <p:nvPr/>
        </p:nvGrpSpPr>
        <p:grpSpPr>
          <a:xfrm>
            <a:off x="402430" y="39538"/>
            <a:ext cx="8349379" cy="5035943"/>
            <a:chOff x="402430" y="39538"/>
            <a:chExt cx="8349379" cy="5035943"/>
          </a:xfrm>
        </p:grpSpPr>
        <p:sp>
          <p:nvSpPr>
            <p:cNvPr id="21" name="Google Shape;21;p3"/>
            <p:cNvSpPr/>
            <p:nvPr/>
          </p:nvSpPr>
          <p:spPr>
            <a:xfrm>
              <a:off x="402430" y="44485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755293" y="395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8441009" y="476468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4818095" y="2374645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1530800" y="2374662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3" type="subTitle"/>
          </p:nvPr>
        </p:nvSpPr>
        <p:spPr>
          <a:xfrm>
            <a:off x="1530805" y="1961700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4" type="subTitle"/>
          </p:nvPr>
        </p:nvSpPr>
        <p:spPr>
          <a:xfrm>
            <a:off x="4818095" y="1961688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2" type="subTitle"/>
          </p:nvPr>
        </p:nvSpPr>
        <p:spPr>
          <a:xfrm>
            <a:off x="10579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1592624" y="1672417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2" type="subTitle"/>
          </p:nvPr>
        </p:nvSpPr>
        <p:spPr>
          <a:xfrm>
            <a:off x="1592608" y="2842621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3" type="subTitle"/>
          </p:nvPr>
        </p:nvSpPr>
        <p:spPr>
          <a:xfrm>
            <a:off x="1592600" y="3944000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4" type="subTitle"/>
          </p:nvPr>
        </p:nvSpPr>
        <p:spPr>
          <a:xfrm>
            <a:off x="1592607" y="1310825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5" type="subTitle"/>
          </p:nvPr>
        </p:nvSpPr>
        <p:spPr>
          <a:xfrm>
            <a:off x="1592607" y="2481029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6" type="subTitle"/>
          </p:nvPr>
        </p:nvSpPr>
        <p:spPr>
          <a:xfrm>
            <a:off x="1592607" y="3582283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798406" y="539500"/>
            <a:ext cx="76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1517248" y="1917560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2" type="subTitle"/>
          </p:nvPr>
        </p:nvSpPr>
        <p:spPr>
          <a:xfrm>
            <a:off x="5152652" y="1917561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3" type="subTitle"/>
          </p:nvPr>
        </p:nvSpPr>
        <p:spPr>
          <a:xfrm>
            <a:off x="1517248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4" type="subTitle"/>
          </p:nvPr>
        </p:nvSpPr>
        <p:spPr>
          <a:xfrm>
            <a:off x="5152652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5" type="subTitle"/>
          </p:nvPr>
        </p:nvSpPr>
        <p:spPr>
          <a:xfrm>
            <a:off x="1517251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6" type="subTitle"/>
          </p:nvPr>
        </p:nvSpPr>
        <p:spPr>
          <a:xfrm>
            <a:off x="1517251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7" type="subTitle"/>
          </p:nvPr>
        </p:nvSpPr>
        <p:spPr>
          <a:xfrm>
            <a:off x="5152650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8" type="subTitle"/>
          </p:nvPr>
        </p:nvSpPr>
        <p:spPr>
          <a:xfrm>
            <a:off x="5152650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965245" y="2004954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subTitle"/>
          </p:nvPr>
        </p:nvSpPr>
        <p:spPr>
          <a:xfrm>
            <a:off x="3483434" y="2004955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3" type="subTitle"/>
          </p:nvPr>
        </p:nvSpPr>
        <p:spPr>
          <a:xfrm>
            <a:off x="965245" y="3655625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4" type="subTitle"/>
          </p:nvPr>
        </p:nvSpPr>
        <p:spPr>
          <a:xfrm>
            <a:off x="3483434" y="3655626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5" type="subTitle"/>
          </p:nvPr>
        </p:nvSpPr>
        <p:spPr>
          <a:xfrm>
            <a:off x="6003695" y="2004955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6" type="subTitle"/>
          </p:nvPr>
        </p:nvSpPr>
        <p:spPr>
          <a:xfrm>
            <a:off x="6003695" y="3655626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7" type="subTitle"/>
          </p:nvPr>
        </p:nvSpPr>
        <p:spPr>
          <a:xfrm>
            <a:off x="965251" y="14146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8" type="subTitle"/>
          </p:nvPr>
        </p:nvSpPr>
        <p:spPr>
          <a:xfrm>
            <a:off x="3485566" y="14146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9" type="subTitle"/>
          </p:nvPr>
        </p:nvSpPr>
        <p:spPr>
          <a:xfrm>
            <a:off x="6007955" y="14146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3" type="subTitle"/>
          </p:nvPr>
        </p:nvSpPr>
        <p:spPr>
          <a:xfrm>
            <a:off x="965251" y="3055576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14" type="subTitle"/>
          </p:nvPr>
        </p:nvSpPr>
        <p:spPr>
          <a:xfrm>
            <a:off x="3485565" y="3055577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5" type="subTitle"/>
          </p:nvPr>
        </p:nvSpPr>
        <p:spPr>
          <a:xfrm>
            <a:off x="6007952" y="3055577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hasCustomPrompt="1" type="title"/>
          </p:nvPr>
        </p:nvSpPr>
        <p:spPr>
          <a:xfrm>
            <a:off x="2310400" y="61162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2310400" y="1452946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hasCustomPrompt="1" idx="2" type="title"/>
          </p:nvPr>
        </p:nvSpPr>
        <p:spPr>
          <a:xfrm>
            <a:off x="2310400" y="196388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6"/>
          <p:cNvSpPr txBox="1"/>
          <p:nvPr>
            <p:ph idx="3" type="subTitle"/>
          </p:nvPr>
        </p:nvSpPr>
        <p:spPr>
          <a:xfrm>
            <a:off x="2310400" y="2805211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hasCustomPrompt="1" idx="4" type="title"/>
          </p:nvPr>
        </p:nvSpPr>
        <p:spPr>
          <a:xfrm>
            <a:off x="2310400" y="331614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26"/>
          <p:cNvSpPr txBox="1"/>
          <p:nvPr>
            <p:ph idx="5" type="subTitle"/>
          </p:nvPr>
        </p:nvSpPr>
        <p:spPr>
          <a:xfrm>
            <a:off x="2310400" y="4157475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hasCustomPrompt="1" type="title"/>
          </p:nvPr>
        </p:nvSpPr>
        <p:spPr>
          <a:xfrm>
            <a:off x="108817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720000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27"/>
          <p:cNvSpPr txBox="1"/>
          <p:nvPr>
            <p:ph idx="2" type="subTitle"/>
          </p:nvPr>
        </p:nvSpPr>
        <p:spPr>
          <a:xfrm>
            <a:off x="720000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hasCustomPrompt="1" idx="3" type="title"/>
          </p:nvPr>
        </p:nvSpPr>
        <p:spPr>
          <a:xfrm>
            <a:off x="3788157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7"/>
          <p:cNvSpPr txBox="1"/>
          <p:nvPr>
            <p:ph idx="4" type="subTitle"/>
          </p:nvPr>
        </p:nvSpPr>
        <p:spPr>
          <a:xfrm>
            <a:off x="3420057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7"/>
          <p:cNvSpPr txBox="1"/>
          <p:nvPr>
            <p:ph idx="5" type="subTitle"/>
          </p:nvPr>
        </p:nvSpPr>
        <p:spPr>
          <a:xfrm>
            <a:off x="3420057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hasCustomPrompt="1" idx="6" type="title"/>
          </p:nvPr>
        </p:nvSpPr>
        <p:spPr>
          <a:xfrm>
            <a:off x="648821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7"/>
          <p:cNvSpPr txBox="1"/>
          <p:nvPr>
            <p:ph idx="7" type="subTitle"/>
          </p:nvPr>
        </p:nvSpPr>
        <p:spPr>
          <a:xfrm>
            <a:off x="6120115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" name="Google Shape;169;p27"/>
          <p:cNvSpPr txBox="1"/>
          <p:nvPr>
            <p:ph idx="8" type="subTitle"/>
          </p:nvPr>
        </p:nvSpPr>
        <p:spPr>
          <a:xfrm>
            <a:off x="6120115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4" name="Google Shape;174;p28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175" name="Google Shape;175;p28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8"/>
          <p:cNvSpPr txBox="1"/>
          <p:nvPr/>
        </p:nvSpPr>
        <p:spPr>
          <a:xfrm>
            <a:off x="2105650" y="3543350"/>
            <a:ext cx="4932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91700" y="1201675"/>
            <a:ext cx="6709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5217434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745421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217426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1745225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928350" y="949875"/>
            <a:ext cx="41298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3928350" y="2006350"/>
            <a:ext cx="41298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8" name="Google Shape;38;p7"/>
          <p:cNvSpPr/>
          <p:nvPr>
            <p:ph idx="2" type="pic"/>
          </p:nvPr>
        </p:nvSpPr>
        <p:spPr>
          <a:xfrm>
            <a:off x="992400" y="949875"/>
            <a:ext cx="2688000" cy="3311400"/>
          </a:xfrm>
          <a:prstGeom prst="rect">
            <a:avLst/>
          </a:prstGeom>
          <a:noFill/>
          <a:ln>
            <a:noFill/>
          </a:ln>
          <a:effectLst>
            <a:outerShdw rotWithShape="0" algn="bl" dir="7560000" dist="142875">
              <a:schemeClr val="dk1">
                <a:alpha val="97000"/>
              </a:scheme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1" name="Google Shape;41;p8"/>
          <p:cNvGrpSpPr/>
          <p:nvPr/>
        </p:nvGrpSpPr>
        <p:grpSpPr>
          <a:xfrm>
            <a:off x="33846" y="-12"/>
            <a:ext cx="9110159" cy="5120950"/>
            <a:chOff x="33846" y="-12"/>
            <a:chExt cx="9110159" cy="5120950"/>
          </a:xfrm>
        </p:grpSpPr>
        <p:sp>
          <p:nvSpPr>
            <p:cNvPr id="42" name="Google Shape;42;p8"/>
            <p:cNvSpPr/>
            <p:nvPr/>
          </p:nvSpPr>
          <p:spPr>
            <a:xfrm>
              <a:off x="8833205" y="-12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3846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402418" y="17398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8460914" y="17172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8460918" y="44993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2821494" y="1582288"/>
            <a:ext cx="35010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821506" y="2667513"/>
            <a:ext cx="35010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" name="Google Shape;50;p9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51" name="Google Shape;51;p9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713125" y="3954975"/>
            <a:ext cx="7717800" cy="63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0.png"/><Relationship Id="rId10" Type="http://schemas.openxmlformats.org/officeDocument/2006/relationships/image" Target="../media/image31.jpg"/><Relationship Id="rId12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66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Relationship Id="rId8" Type="http://schemas.openxmlformats.org/officeDocument/2006/relationships/image" Target="../media/image45.png"/><Relationship Id="rId11" Type="http://schemas.openxmlformats.org/officeDocument/2006/relationships/image" Target="../media/image98.png"/><Relationship Id="rId10" Type="http://schemas.openxmlformats.org/officeDocument/2006/relationships/image" Target="../media/image96.png"/><Relationship Id="rId13" Type="http://schemas.openxmlformats.org/officeDocument/2006/relationships/image" Target="../media/image39.png"/><Relationship Id="rId12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1.png"/><Relationship Id="rId22" Type="http://schemas.openxmlformats.org/officeDocument/2006/relationships/image" Target="../media/image58.png"/><Relationship Id="rId21" Type="http://schemas.openxmlformats.org/officeDocument/2006/relationships/image" Target="../media/image60.png"/><Relationship Id="rId24" Type="http://schemas.openxmlformats.org/officeDocument/2006/relationships/image" Target="../media/image68.png"/><Relationship Id="rId23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44.png"/><Relationship Id="rId26" Type="http://schemas.openxmlformats.org/officeDocument/2006/relationships/image" Target="../media/image56.png"/><Relationship Id="rId25" Type="http://schemas.openxmlformats.org/officeDocument/2006/relationships/image" Target="../media/image57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Relationship Id="rId8" Type="http://schemas.openxmlformats.org/officeDocument/2006/relationships/image" Target="../media/image49.png"/><Relationship Id="rId11" Type="http://schemas.openxmlformats.org/officeDocument/2006/relationships/image" Target="../media/image47.png"/><Relationship Id="rId10" Type="http://schemas.openxmlformats.org/officeDocument/2006/relationships/image" Target="../media/image50.png"/><Relationship Id="rId13" Type="http://schemas.openxmlformats.org/officeDocument/2006/relationships/image" Target="../media/image53.png"/><Relationship Id="rId12" Type="http://schemas.openxmlformats.org/officeDocument/2006/relationships/image" Target="../media/image48.png"/><Relationship Id="rId15" Type="http://schemas.openxmlformats.org/officeDocument/2006/relationships/image" Target="../media/image51.png"/><Relationship Id="rId14" Type="http://schemas.openxmlformats.org/officeDocument/2006/relationships/image" Target="../media/image80.png"/><Relationship Id="rId17" Type="http://schemas.openxmlformats.org/officeDocument/2006/relationships/image" Target="../media/image46.png"/><Relationship Id="rId16" Type="http://schemas.openxmlformats.org/officeDocument/2006/relationships/image" Target="../media/image54.png"/><Relationship Id="rId19" Type="http://schemas.openxmlformats.org/officeDocument/2006/relationships/image" Target="../media/image52.png"/><Relationship Id="rId18" Type="http://schemas.openxmlformats.org/officeDocument/2006/relationships/image" Target="../media/image9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3.png"/><Relationship Id="rId6" Type="http://schemas.openxmlformats.org/officeDocument/2006/relationships/image" Target="../media/image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Relationship Id="rId4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gif"/><Relationship Id="rId4" Type="http://schemas.openxmlformats.org/officeDocument/2006/relationships/image" Target="../media/image9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9.png"/><Relationship Id="rId4" Type="http://schemas.openxmlformats.org/officeDocument/2006/relationships/image" Target="../media/image88.png"/><Relationship Id="rId5" Type="http://schemas.openxmlformats.org/officeDocument/2006/relationships/image" Target="../media/image8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9.png"/><Relationship Id="rId4" Type="http://schemas.openxmlformats.org/officeDocument/2006/relationships/hyperlink" Target="https://github.com/husseinlopez/PythonDataScienceHandbook/tree/master/notebooks_v1" TargetMode="External"/><Relationship Id="rId5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sites.google.com/view/husseinlopeznava" TargetMode="External"/><Relationship Id="rId4" Type="http://schemas.openxmlformats.org/officeDocument/2006/relationships/image" Target="../media/image86.png"/><Relationship Id="rId5" Type="http://schemas.openxmlformats.org/officeDocument/2006/relationships/image" Target="../media/image95.png"/><Relationship Id="rId6" Type="http://schemas.openxmlformats.org/officeDocument/2006/relationships/image" Target="../media/image100.png"/><Relationship Id="rId7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ScarlettMagdaleno/NotebooksICD2023/blob/main/NotebookProyectoFInal/DeteccionDeAnsiedadYDepresionEnAdolescentesATravesDeTextosDeRedesSociales.ipynb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lassroom.google.com/c/NzA4MTE1NDcxMDIw?cjc=3sspvfl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jupyter.org/" TargetMode="External"/><Relationship Id="rId5" Type="http://schemas.openxmlformats.org/officeDocument/2006/relationships/hyperlink" Target="https://github.com/husseinlopez" TargetMode="External"/><Relationship Id="rId6" Type="http://schemas.openxmlformats.org/officeDocument/2006/relationships/image" Target="../media/image15.png"/><Relationship Id="rId7" Type="http://schemas.openxmlformats.org/officeDocument/2006/relationships/hyperlink" Target="https://meet.google.com/mph-yefk-rcj" TargetMode="External"/><Relationship Id="rId8" Type="http://schemas.openxmlformats.org/officeDocument/2006/relationships/image" Target="../media/image17.png"/><Relationship Id="rId11" Type="http://schemas.openxmlformats.org/officeDocument/2006/relationships/hyperlink" Target="https://www.python.org/" TargetMode="External"/><Relationship Id="rId10" Type="http://schemas.openxmlformats.org/officeDocument/2006/relationships/image" Target="../media/image26.png"/><Relationship Id="rId13" Type="http://schemas.openxmlformats.org/officeDocument/2006/relationships/hyperlink" Target="https://scikit-learn.org/" TargetMode="External"/><Relationship Id="rId12" Type="http://schemas.openxmlformats.org/officeDocument/2006/relationships/image" Target="../media/image14.png"/><Relationship Id="rId15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Introducción a la Ciencia de Datos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Maestría en Ciencias </a:t>
            </a:r>
            <a:br>
              <a:rPr lang="en" sz="2400">
                <a:solidFill>
                  <a:schemeClr val="lt2"/>
                </a:solidFill>
              </a:rPr>
            </a:br>
            <a:r>
              <a:rPr lang="en" sz="2400">
                <a:solidFill>
                  <a:schemeClr val="lt2"/>
                </a:solidFill>
              </a:rPr>
              <a:t>de la Computación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Irvin Hussein López Nava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1764" l="0" r="0" t="1270"/>
          <a:stretch/>
        </p:blipFill>
        <p:spPr>
          <a:xfrm>
            <a:off x="7467200" y="272250"/>
            <a:ext cx="1351601" cy="13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75" y="3475225"/>
            <a:ext cx="1351599" cy="1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40"/>
          <p:cNvGrpSpPr/>
          <p:nvPr/>
        </p:nvGrpSpPr>
        <p:grpSpPr>
          <a:xfrm>
            <a:off x="7028914" y="341421"/>
            <a:ext cx="1412095" cy="1378674"/>
            <a:chOff x="7028914" y="341421"/>
            <a:chExt cx="1412095" cy="1378674"/>
          </a:xfrm>
        </p:grpSpPr>
        <p:pic>
          <p:nvPicPr>
            <p:cNvPr id="349" name="Google Shape;349;p40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83234" y="341421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40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7731794" y="341421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0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380354" y="341421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0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028914" y="341421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40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8323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40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773179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40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738035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40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8078796" y="1026306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40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78796" y="1368749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" name="Google Shape;358;p40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8078796" y="4450732"/>
            <a:ext cx="357774" cy="3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 rotWithShape="1">
          <a:blip r:embed="rId5">
            <a:alphaModFix/>
          </a:blip>
          <a:srcRect b="0" l="27202" r="11694" t="0"/>
          <a:stretch/>
        </p:blipFill>
        <p:spPr>
          <a:xfrm rot="126727">
            <a:off x="6038273" y="696654"/>
            <a:ext cx="857153" cy="937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1875" y="285750"/>
            <a:ext cx="986676" cy="68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28645">
            <a:off x="2286515" y="792957"/>
            <a:ext cx="706271" cy="70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8771" y="2221058"/>
            <a:ext cx="868224" cy="87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2972">
            <a:off x="6357592" y="3798628"/>
            <a:ext cx="986680" cy="9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320628">
            <a:off x="1816215" y="3841720"/>
            <a:ext cx="970401" cy="97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83449" y="2327102"/>
            <a:ext cx="1115078" cy="7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0"/>
          <p:cNvSpPr txBox="1"/>
          <p:nvPr/>
        </p:nvSpPr>
        <p:spPr>
          <a:xfrm rot="-5400000">
            <a:off x="-1605600" y="2328600"/>
            <a:ext cx="44205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Acerca de mí</a:t>
            </a:r>
            <a:endParaRPr sz="48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50937" y="1308175"/>
            <a:ext cx="3728550" cy="35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1165" y="2429463"/>
            <a:ext cx="446825" cy="4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003" y="1409275"/>
            <a:ext cx="780256" cy="4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 rotWithShape="1">
          <a:blip r:embed="rId5">
            <a:alphaModFix/>
          </a:blip>
          <a:srcRect b="25853" l="20721" r="38188" t="19405"/>
          <a:stretch/>
        </p:blipFill>
        <p:spPr>
          <a:xfrm>
            <a:off x="34850" y="15569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/>
          <p:nvPr/>
        </p:nvSpPr>
        <p:spPr>
          <a:xfrm>
            <a:off x="4644050" y="2462550"/>
            <a:ext cx="355500" cy="21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ML</a:t>
            </a:r>
            <a:endParaRPr b="1">
              <a:solidFill>
                <a:schemeClr val="lt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376" name="Google Shape;376;p41"/>
          <p:cNvPicPr preferRelativeResize="0"/>
          <p:nvPr/>
        </p:nvPicPr>
        <p:blipFill rotWithShape="1">
          <a:blip r:embed="rId6">
            <a:alphaModFix/>
          </a:blip>
          <a:srcRect b="0" l="1927" r="23059" t="0"/>
          <a:stretch/>
        </p:blipFill>
        <p:spPr>
          <a:xfrm>
            <a:off x="6897763" y="834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9376" y="308545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 rotWithShape="1">
          <a:blip r:embed="rId8">
            <a:alphaModFix/>
          </a:blip>
          <a:srcRect b="42964" l="18270" r="62268" t="19361"/>
          <a:stretch/>
        </p:blipFill>
        <p:spPr>
          <a:xfrm>
            <a:off x="8139750" y="1875825"/>
            <a:ext cx="91440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 rotWithShape="1">
          <a:blip r:embed="rId9">
            <a:alphaModFix/>
          </a:blip>
          <a:srcRect b="45997" l="43895" r="19938" t="17598"/>
          <a:stretch/>
        </p:blipFill>
        <p:spPr>
          <a:xfrm>
            <a:off x="37938" y="642575"/>
            <a:ext cx="908221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1"/>
          <p:cNvPicPr preferRelativeResize="0"/>
          <p:nvPr/>
        </p:nvPicPr>
        <p:blipFill rotWithShape="1">
          <a:blip r:embed="rId10">
            <a:alphaModFix/>
          </a:blip>
          <a:srcRect b="53320" l="52883" r="5272" t="4837"/>
          <a:stretch/>
        </p:blipFill>
        <p:spPr>
          <a:xfrm>
            <a:off x="1254900" y="41169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1"/>
          <p:cNvPicPr preferRelativeResize="0"/>
          <p:nvPr/>
        </p:nvPicPr>
        <p:blipFill rotWithShape="1">
          <a:blip r:embed="rId11">
            <a:alphaModFix/>
          </a:blip>
          <a:srcRect b="40560" l="47682" r="13075" t="20197"/>
          <a:stretch/>
        </p:blipFill>
        <p:spPr>
          <a:xfrm>
            <a:off x="1178700" y="83450"/>
            <a:ext cx="914399" cy="9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1"/>
          <p:cNvSpPr txBox="1"/>
          <p:nvPr>
            <p:ph idx="4294967295" type="title"/>
          </p:nvPr>
        </p:nvSpPr>
        <p:spPr>
          <a:xfrm>
            <a:off x="713225" y="158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team</a:t>
            </a:r>
            <a:endParaRPr/>
          </a:p>
        </p:txBody>
      </p:sp>
      <p:pic>
        <p:nvPicPr>
          <p:cNvPr id="383" name="Google Shape;383;p41"/>
          <p:cNvPicPr preferRelativeResize="0"/>
          <p:nvPr/>
        </p:nvPicPr>
        <p:blipFill rotWithShape="1">
          <a:blip r:embed="rId12">
            <a:alphaModFix/>
          </a:blip>
          <a:srcRect b="32410" l="28572" r="36506" t="41246"/>
          <a:stretch/>
        </p:blipFill>
        <p:spPr>
          <a:xfrm>
            <a:off x="8139762" y="953800"/>
            <a:ext cx="914400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/>
          <p:cNvPicPr preferRelativeResize="0"/>
          <p:nvPr/>
        </p:nvPicPr>
        <p:blipFill rotWithShape="1">
          <a:blip r:embed="rId13">
            <a:alphaModFix/>
          </a:blip>
          <a:srcRect b="69867" l="43817" r="26142" t="0"/>
          <a:stretch/>
        </p:blipFill>
        <p:spPr>
          <a:xfrm>
            <a:off x="6897775" y="41456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14">
            <a:alphaModFix/>
          </a:blip>
          <a:srcRect b="0" l="12155" r="12155" t="0"/>
          <a:stretch/>
        </p:blipFill>
        <p:spPr>
          <a:xfrm>
            <a:off x="37938" y="3538163"/>
            <a:ext cx="908225" cy="899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41"/>
          <p:cNvGrpSpPr/>
          <p:nvPr/>
        </p:nvGrpSpPr>
        <p:grpSpPr>
          <a:xfrm>
            <a:off x="1329328" y="953800"/>
            <a:ext cx="6506079" cy="3892427"/>
            <a:chOff x="834100" y="3642868"/>
            <a:chExt cx="1263513" cy="755928"/>
          </a:xfrm>
        </p:grpSpPr>
        <p:sp>
          <p:nvSpPr>
            <p:cNvPr id="387" name="Google Shape;387;p41"/>
            <p:cNvSpPr/>
            <p:nvPr/>
          </p:nvSpPr>
          <p:spPr>
            <a:xfrm>
              <a:off x="1557115" y="4061516"/>
              <a:ext cx="142135" cy="242775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1811830" y="4349313"/>
              <a:ext cx="69051" cy="16993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1581696" y="4304265"/>
              <a:ext cx="227905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lbert Sans"/>
                  <a:ea typeface="Albert Sans"/>
                  <a:cs typeface="Albert Sans"/>
                  <a:sym typeface="Albert Sans"/>
                </a:rPr>
                <a:t>Interacción humano-robot</a:t>
              </a:r>
              <a:endParaRPr sz="10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1171958" y="3962309"/>
              <a:ext cx="150735" cy="1792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854078" y="3964881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1008502" y="391120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lbert Sans"/>
                  <a:ea typeface="Albert Sans"/>
                  <a:cs typeface="Albert Sans"/>
                  <a:sym typeface="Albert Sans"/>
                </a:rPr>
                <a:t>Lengua de Señas</a:t>
              </a:r>
              <a:endParaRPr sz="10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1941375" y="3861292"/>
              <a:ext cx="133183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680765" y="3861310"/>
              <a:ext cx="82127" cy="239116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926581" y="4097535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1762438" y="3822416"/>
              <a:ext cx="177410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lbert Sans"/>
                  <a:ea typeface="Albert Sans"/>
                  <a:cs typeface="Albert Sans"/>
                  <a:sym typeface="Albert Sans"/>
                </a:rPr>
                <a:t>Redes sociales</a:t>
              </a:r>
              <a:endParaRPr sz="10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1762886" y="4050279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lbert Sans"/>
                  <a:ea typeface="Albert Sans"/>
                  <a:cs typeface="Albert Sans"/>
                  <a:sym typeface="Albert Sans"/>
                </a:rPr>
                <a:t>Perros + emociones</a:t>
              </a:r>
              <a:endParaRPr sz="10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910512" y="3689223"/>
              <a:ext cx="138529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1046409" y="3642868"/>
              <a:ext cx="189492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lbert Sans"/>
                  <a:ea typeface="Albert Sans"/>
                  <a:cs typeface="Albert Sans"/>
                  <a:sym typeface="Albert Sans"/>
                </a:rPr>
                <a:t>Marcha humana</a:t>
              </a:r>
              <a:endParaRPr sz="10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1235915" y="4073298"/>
              <a:ext cx="134655" cy="23103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 flipH="1" rot="10800000">
              <a:off x="1055806" y="4347651"/>
              <a:ext cx="69081" cy="1792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1126679" y="4304262"/>
              <a:ext cx="204804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lbert Sans"/>
                  <a:ea typeface="Albert Sans"/>
                  <a:cs typeface="Albert Sans"/>
                  <a:sym typeface="Albert Sans"/>
                </a:rPr>
                <a:t>Somnolencia</a:t>
              </a:r>
              <a:endParaRPr sz="10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1868566" y="3689223"/>
              <a:ext cx="142108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1691141" y="3642868"/>
              <a:ext cx="177424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lbert Sans"/>
                  <a:ea typeface="Albert Sans"/>
                  <a:cs typeface="Albert Sans"/>
                  <a:sym typeface="Albert Sans"/>
                </a:rPr>
                <a:t>Astronomía</a:t>
              </a:r>
              <a:endParaRPr i="1" sz="10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409" name="Google Shape;409;p41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410" name="Google Shape;410;p41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9E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1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1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1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>
                <a:off x="1369165" y="3942278"/>
                <a:ext cx="86779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latin typeface="Albert Sans"/>
                    <a:ea typeface="Albert Sans"/>
                    <a:cs typeface="Albert Sans"/>
                    <a:sym typeface="Albert Sans"/>
                  </a:rPr>
                  <a:t>Datos</a:t>
                </a:r>
                <a:r>
                  <a:rPr b="1" lang="en" sz="800">
                    <a:latin typeface="Albert Sans"/>
                    <a:ea typeface="Albert Sans"/>
                    <a:cs typeface="Albert Sans"/>
                    <a:sym typeface="Albert Sans"/>
                  </a:rPr>
                  <a:t> </a:t>
                </a:r>
                <a:r>
                  <a:rPr b="1" lang="en" sz="600">
                    <a:latin typeface="Albert Sans"/>
                    <a:ea typeface="Albert Sans"/>
                    <a:cs typeface="Albert Sans"/>
                    <a:sym typeface="Albert Sans"/>
                  </a:rPr>
                  <a:t>multi-</a:t>
                </a:r>
                <a:br>
                  <a:rPr b="1" lang="en" sz="600">
                    <a:latin typeface="Albert Sans"/>
                    <a:ea typeface="Albert Sans"/>
                    <a:cs typeface="Albert Sans"/>
                    <a:sym typeface="Albert Sans"/>
                  </a:rPr>
                </a:br>
                <a:r>
                  <a:rPr b="1" lang="en" sz="600">
                    <a:latin typeface="Albert Sans"/>
                    <a:ea typeface="Albert Sans"/>
                    <a:cs typeface="Albert Sans"/>
                    <a:sym typeface="Albert Sans"/>
                  </a:rPr>
                  <a:t>modales</a:t>
                </a:r>
                <a:endParaRPr b="1" sz="600"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419" name="Google Shape;419;p41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1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1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1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1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1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1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41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41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1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1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0" name="Google Shape;430;p41"/>
            <p:cNvSpPr/>
            <p:nvPr/>
          </p:nvSpPr>
          <p:spPr>
            <a:xfrm>
              <a:off x="1861387" y="4336756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834100" y="3953240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1029491" y="4336756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2073093" y="4085752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41"/>
          <p:cNvSpPr/>
          <p:nvPr/>
        </p:nvSpPr>
        <p:spPr>
          <a:xfrm>
            <a:off x="3729994" y="2534003"/>
            <a:ext cx="126254" cy="121396"/>
          </a:xfrm>
          <a:custGeom>
            <a:rect b="b" l="l" r="r" t="t"/>
            <a:pathLst>
              <a:path extrusionOk="0" h="5349" w="5560">
                <a:moveTo>
                  <a:pt x="2882" y="1"/>
                </a:moveTo>
                <a:cubicBezTo>
                  <a:pt x="1802" y="1"/>
                  <a:pt x="828" y="650"/>
                  <a:pt x="412" y="1649"/>
                </a:cubicBezTo>
                <a:cubicBezTo>
                  <a:pt x="0" y="2649"/>
                  <a:pt x="226" y="3798"/>
                  <a:pt x="993" y="4564"/>
                </a:cubicBezTo>
                <a:cubicBezTo>
                  <a:pt x="1502" y="5076"/>
                  <a:pt x="2187" y="5349"/>
                  <a:pt x="2883" y="5349"/>
                </a:cubicBezTo>
                <a:cubicBezTo>
                  <a:pt x="3228" y="5349"/>
                  <a:pt x="3576" y="5282"/>
                  <a:pt x="3907" y="5144"/>
                </a:cubicBezTo>
                <a:cubicBezTo>
                  <a:pt x="4907" y="4732"/>
                  <a:pt x="5556" y="3758"/>
                  <a:pt x="5560" y="2674"/>
                </a:cubicBezTo>
                <a:cubicBezTo>
                  <a:pt x="5560" y="1197"/>
                  <a:pt x="4360" y="1"/>
                  <a:pt x="2882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950" y="2471368"/>
            <a:ext cx="908200" cy="1067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449" name="Google Shape;449;p42"/>
          <p:cNvGrpSpPr/>
          <p:nvPr/>
        </p:nvGrpSpPr>
        <p:grpSpPr>
          <a:xfrm>
            <a:off x="167855" y="1553073"/>
            <a:ext cx="2223857" cy="1784276"/>
            <a:chOff x="-25" y="4230524"/>
            <a:chExt cx="3096000" cy="2484026"/>
          </a:xfrm>
        </p:grpSpPr>
        <p:pic>
          <p:nvPicPr>
            <p:cNvPr id="450" name="Google Shape;45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" y="4230524"/>
              <a:ext cx="3095949" cy="17127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42"/>
            <p:cNvSpPr txBox="1"/>
            <p:nvPr/>
          </p:nvSpPr>
          <p:spPr>
            <a:xfrm>
              <a:off x="-25" y="5943250"/>
              <a:ext cx="3096000" cy="7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277B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Estimación de parámetros espacio-temporales de la marcha humano con sensores y video</a:t>
              </a:r>
              <a:endParaRPr sz="800">
                <a:solidFill>
                  <a:srgbClr val="0277B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2" name="Google Shape;452;p42"/>
          <p:cNvGrpSpPr/>
          <p:nvPr/>
        </p:nvGrpSpPr>
        <p:grpSpPr>
          <a:xfrm>
            <a:off x="194549" y="187820"/>
            <a:ext cx="2170606" cy="1308481"/>
            <a:chOff x="-50" y="2541587"/>
            <a:chExt cx="3096000" cy="1866325"/>
          </a:xfrm>
        </p:grpSpPr>
        <p:pic>
          <p:nvPicPr>
            <p:cNvPr id="453" name="Google Shape;45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">
              <a:off x="-18" y="2541590"/>
              <a:ext cx="3095939" cy="1251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42"/>
            <p:cNvSpPr txBox="1"/>
            <p:nvPr/>
          </p:nvSpPr>
          <p:spPr>
            <a:xfrm>
              <a:off x="-50" y="3793213"/>
              <a:ext cx="30960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277B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Seguimiento del movimiento humano con sensores inerciales vestibles</a:t>
              </a:r>
              <a:endParaRPr sz="800">
                <a:solidFill>
                  <a:srgbClr val="0277B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5" name="Google Shape;455;p42"/>
          <p:cNvGrpSpPr/>
          <p:nvPr/>
        </p:nvGrpSpPr>
        <p:grpSpPr>
          <a:xfrm>
            <a:off x="2713034" y="3555268"/>
            <a:ext cx="3674270" cy="1577545"/>
            <a:chOff x="3869703" y="5061700"/>
            <a:chExt cx="5240722" cy="2250100"/>
          </a:xfrm>
        </p:grpSpPr>
        <p:grpSp>
          <p:nvGrpSpPr>
            <p:cNvPr id="456" name="Google Shape;456;p42"/>
            <p:cNvGrpSpPr/>
            <p:nvPr/>
          </p:nvGrpSpPr>
          <p:grpSpPr>
            <a:xfrm>
              <a:off x="6672025" y="5061700"/>
              <a:ext cx="2438400" cy="2250100"/>
              <a:chOff x="6858200" y="4918225"/>
              <a:chExt cx="2438400" cy="2250100"/>
            </a:xfrm>
          </p:grpSpPr>
          <p:pic>
            <p:nvPicPr>
              <p:cNvPr id="457" name="Google Shape;457;p42"/>
              <p:cNvPicPr preferRelativeResize="0"/>
              <p:nvPr/>
            </p:nvPicPr>
            <p:blipFill rotWithShape="1">
              <a:blip r:embed="rId5">
                <a:alphaModFix/>
              </a:blip>
              <a:srcRect b="0" l="50470" r="21767" t="0"/>
              <a:stretch/>
            </p:blipFill>
            <p:spPr>
              <a:xfrm>
                <a:off x="7131176" y="4918225"/>
                <a:ext cx="944942" cy="554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4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38736" t="0"/>
              <a:stretch/>
            </p:blipFill>
            <p:spPr>
              <a:xfrm>
                <a:off x="8247838" y="4918225"/>
                <a:ext cx="749262" cy="554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4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094725" y="5532350"/>
                <a:ext cx="2001299" cy="7019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0" name="Google Shape;460;p42"/>
              <p:cNvSpPr txBox="1"/>
              <p:nvPr/>
            </p:nvSpPr>
            <p:spPr>
              <a:xfrm>
                <a:off x="6858200" y="6202325"/>
                <a:ext cx="2438400" cy="96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277BD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Reconocimiento de emociones a partir de patrones en la marcha humana</a:t>
                </a:r>
                <a:endParaRPr sz="800">
                  <a:solidFill>
                    <a:srgbClr val="0277BD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461" name="Google Shape;461;p42"/>
            <p:cNvGrpSpPr/>
            <p:nvPr/>
          </p:nvGrpSpPr>
          <p:grpSpPr>
            <a:xfrm>
              <a:off x="3869703" y="5066573"/>
              <a:ext cx="2635856" cy="2064558"/>
              <a:chOff x="4022103" y="5066573"/>
              <a:chExt cx="2635856" cy="2064558"/>
            </a:xfrm>
          </p:grpSpPr>
          <p:sp>
            <p:nvSpPr>
              <p:cNvPr id="462" name="Google Shape;462;p42"/>
              <p:cNvSpPr txBox="1"/>
              <p:nvPr/>
            </p:nvSpPr>
            <p:spPr>
              <a:xfrm>
                <a:off x="4022133" y="6340930"/>
                <a:ext cx="2635800" cy="79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277BD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Detección de somnolencia durante la conducción en un escenario simulado</a:t>
                </a:r>
                <a:endParaRPr sz="800">
                  <a:solidFill>
                    <a:srgbClr val="0277BD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463" name="Google Shape;463;p42"/>
              <p:cNvGrpSpPr/>
              <p:nvPr/>
            </p:nvGrpSpPr>
            <p:grpSpPr>
              <a:xfrm>
                <a:off x="4022103" y="5066573"/>
                <a:ext cx="2635856" cy="1289753"/>
                <a:chOff x="3996653" y="4261173"/>
                <a:chExt cx="2635856" cy="1289753"/>
              </a:xfrm>
            </p:grpSpPr>
            <p:pic>
              <p:nvPicPr>
                <p:cNvPr id="464" name="Google Shape;464;p42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3996653" y="4261173"/>
                  <a:ext cx="2635856" cy="7649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5" name="Google Shape;465;p4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67710" t="0"/>
                <a:stretch/>
              </p:blipFill>
              <p:spPr>
                <a:xfrm>
                  <a:off x="5203564" y="5058425"/>
                  <a:ext cx="719161" cy="49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6" name="Google Shape;466;p42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66197" t="0"/>
                <a:stretch/>
              </p:blipFill>
              <p:spPr>
                <a:xfrm>
                  <a:off x="5974613" y="5060766"/>
                  <a:ext cx="656701" cy="4878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7" name="Google Shape;467;p42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3997830" y="5058425"/>
                  <a:ext cx="1153857" cy="492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468" name="Google Shape;468;p42"/>
          <p:cNvGrpSpPr/>
          <p:nvPr/>
        </p:nvGrpSpPr>
        <p:grpSpPr>
          <a:xfrm>
            <a:off x="2695995" y="187835"/>
            <a:ext cx="3611717" cy="1643992"/>
            <a:chOff x="3845400" y="584688"/>
            <a:chExt cx="5151500" cy="2344875"/>
          </a:xfrm>
        </p:grpSpPr>
        <p:grpSp>
          <p:nvGrpSpPr>
            <p:cNvPr id="469" name="Google Shape;469;p42"/>
            <p:cNvGrpSpPr/>
            <p:nvPr/>
          </p:nvGrpSpPr>
          <p:grpSpPr>
            <a:xfrm>
              <a:off x="3845400" y="596412"/>
              <a:ext cx="2696100" cy="2321438"/>
              <a:chOff x="3969475" y="1858987"/>
              <a:chExt cx="2696100" cy="2321438"/>
            </a:xfrm>
          </p:grpSpPr>
          <p:sp>
            <p:nvSpPr>
              <p:cNvPr id="470" name="Google Shape;470;p42"/>
              <p:cNvSpPr txBox="1"/>
              <p:nvPr/>
            </p:nvSpPr>
            <p:spPr>
              <a:xfrm>
                <a:off x="3969475" y="3390225"/>
                <a:ext cx="2696100" cy="79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277BD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Reconocimiento de ADL’s con sensores vestibles en escenario naturalista</a:t>
                </a:r>
                <a:endParaRPr sz="800">
                  <a:solidFill>
                    <a:srgbClr val="0277BD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471" name="Google Shape;471;p42"/>
              <p:cNvGrpSpPr/>
              <p:nvPr/>
            </p:nvGrpSpPr>
            <p:grpSpPr>
              <a:xfrm>
                <a:off x="4155909" y="1858987"/>
                <a:ext cx="2342737" cy="1570014"/>
                <a:chOff x="4516745" y="1977650"/>
                <a:chExt cx="2131505" cy="1446485"/>
              </a:xfrm>
            </p:grpSpPr>
            <p:pic>
              <p:nvPicPr>
                <p:cNvPr id="472" name="Google Shape;472;p42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54997" t="0"/>
                <a:stretch/>
              </p:blipFill>
              <p:spPr>
                <a:xfrm>
                  <a:off x="4516745" y="1977650"/>
                  <a:ext cx="482680" cy="728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3" name="Google Shape;473;p42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60067" r="0" t="0"/>
                <a:stretch/>
              </p:blipFill>
              <p:spPr>
                <a:xfrm>
                  <a:off x="5601600" y="1977650"/>
                  <a:ext cx="1046649" cy="14125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4" name="Google Shape;474;p42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80126" t="0"/>
                <a:stretch/>
              </p:blipFill>
              <p:spPr>
                <a:xfrm>
                  <a:off x="5066831" y="1977650"/>
                  <a:ext cx="520900" cy="14125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5" name="Google Shape;475;p42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54325" r="0" t="0"/>
                <a:stretch/>
              </p:blipFill>
              <p:spPr>
                <a:xfrm>
                  <a:off x="4516750" y="2706250"/>
                  <a:ext cx="482675" cy="7178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76" name="Google Shape;476;p42"/>
            <p:cNvGrpSpPr/>
            <p:nvPr/>
          </p:nvGrpSpPr>
          <p:grpSpPr>
            <a:xfrm>
              <a:off x="6705800" y="584688"/>
              <a:ext cx="2291100" cy="2344875"/>
              <a:chOff x="6967475" y="672600"/>
              <a:chExt cx="2291100" cy="2344875"/>
            </a:xfrm>
          </p:grpSpPr>
          <p:pic>
            <p:nvPicPr>
              <p:cNvPr id="477" name="Google Shape;477;p4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142700" y="672600"/>
                <a:ext cx="2001301" cy="15547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8" name="Google Shape;478;p42"/>
              <p:cNvSpPr txBox="1"/>
              <p:nvPr/>
            </p:nvSpPr>
            <p:spPr>
              <a:xfrm>
                <a:off x="6967475" y="2227275"/>
                <a:ext cx="2291100" cy="79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277BD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Reconocimiento de actividades físicas con sensores vestibles y video</a:t>
                </a:r>
                <a:endParaRPr sz="800">
                  <a:solidFill>
                    <a:srgbClr val="0277BD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479" name="Google Shape;479;p42"/>
          <p:cNvGrpSpPr/>
          <p:nvPr/>
        </p:nvGrpSpPr>
        <p:grpSpPr>
          <a:xfrm>
            <a:off x="2717116" y="1860869"/>
            <a:ext cx="3642232" cy="1558072"/>
            <a:chOff x="3875525" y="2862300"/>
            <a:chExt cx="5195025" cy="2222325"/>
          </a:xfrm>
        </p:grpSpPr>
        <p:grpSp>
          <p:nvGrpSpPr>
            <p:cNvPr id="480" name="Google Shape;480;p42"/>
            <p:cNvGrpSpPr/>
            <p:nvPr/>
          </p:nvGrpSpPr>
          <p:grpSpPr>
            <a:xfrm>
              <a:off x="3875525" y="2862302"/>
              <a:ext cx="2635850" cy="2046828"/>
              <a:chOff x="4027925" y="2938502"/>
              <a:chExt cx="2635850" cy="2046828"/>
            </a:xfrm>
          </p:grpSpPr>
          <p:pic>
            <p:nvPicPr>
              <p:cNvPr id="481" name="Google Shape;481;p42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4027925" y="2938502"/>
                <a:ext cx="2635850" cy="14321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2" name="Google Shape;482;p42"/>
              <p:cNvSpPr txBox="1"/>
              <p:nvPr/>
            </p:nvSpPr>
            <p:spPr>
              <a:xfrm>
                <a:off x="4027958" y="4370630"/>
                <a:ext cx="2635800" cy="61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277BD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Reconocimiento de glosas de la Lengua de Señas Mexicana </a:t>
                </a:r>
                <a:endParaRPr sz="800">
                  <a:solidFill>
                    <a:srgbClr val="0277BD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483" name="Google Shape;483;p42"/>
            <p:cNvGrpSpPr/>
            <p:nvPr/>
          </p:nvGrpSpPr>
          <p:grpSpPr>
            <a:xfrm>
              <a:off x="6779450" y="2862300"/>
              <a:ext cx="2291100" cy="2222325"/>
              <a:chOff x="6815075" y="2938500"/>
              <a:chExt cx="2291100" cy="2222325"/>
            </a:xfrm>
          </p:grpSpPr>
          <p:pic>
            <p:nvPicPr>
              <p:cNvPr id="484" name="Google Shape;484;p42"/>
              <p:cNvPicPr preferRelativeResize="0"/>
              <p:nvPr/>
            </p:nvPicPr>
            <p:blipFill rotWithShape="1">
              <a:blip r:embed="rId16">
                <a:alphaModFix/>
              </a:blip>
              <a:srcRect b="7755" l="0" r="0" t="7670"/>
              <a:stretch/>
            </p:blipFill>
            <p:spPr>
              <a:xfrm>
                <a:off x="7031800" y="2938500"/>
                <a:ext cx="1857649" cy="893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5" name="Google Shape;485;p42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7031800" y="3794170"/>
                <a:ext cx="1857650" cy="627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6" name="Google Shape;486;p42"/>
              <p:cNvSpPr txBox="1"/>
              <p:nvPr/>
            </p:nvSpPr>
            <p:spPr>
              <a:xfrm>
                <a:off x="6815075" y="4370625"/>
                <a:ext cx="2291100" cy="79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277BD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Variabilidad en movimientos terapéuticos con sensores inerciales</a:t>
                </a:r>
                <a:endParaRPr sz="800">
                  <a:solidFill>
                    <a:srgbClr val="0277BD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487" name="Google Shape;487;p42"/>
          <p:cNvSpPr txBox="1"/>
          <p:nvPr/>
        </p:nvSpPr>
        <p:spPr>
          <a:xfrm>
            <a:off x="6654150" y="4524275"/>
            <a:ext cx="222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277BD"/>
                </a:solidFill>
                <a:latin typeface="Montserrat"/>
                <a:ea typeface="Montserrat"/>
                <a:cs typeface="Montserrat"/>
                <a:sym typeface="Montserrat"/>
              </a:rPr>
              <a:t>Medición del campo magnético</a:t>
            </a:r>
            <a:endParaRPr sz="800">
              <a:solidFill>
                <a:srgbClr val="0277B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277BD"/>
                </a:solidFill>
                <a:latin typeface="Montserrat"/>
                <a:ea typeface="Montserrat"/>
                <a:cs typeface="Montserrat"/>
                <a:sym typeface="Montserrat"/>
              </a:rPr>
              <a:t>estelar con aprendizaje profundo</a:t>
            </a:r>
            <a:endParaRPr sz="800">
              <a:solidFill>
                <a:srgbClr val="0277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276300" y="4524275"/>
            <a:ext cx="197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277BD"/>
                </a:solidFill>
                <a:latin typeface="Montserrat"/>
                <a:ea typeface="Montserrat"/>
                <a:cs typeface="Montserrat"/>
                <a:sym typeface="Montserrat"/>
              </a:rPr>
              <a:t>Detección de obstáculos con sensores inerciales vestibles</a:t>
            </a:r>
            <a:endParaRPr sz="800">
              <a:solidFill>
                <a:srgbClr val="0277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9" name="Google Shape;489;p42"/>
          <p:cNvGrpSpPr/>
          <p:nvPr/>
        </p:nvGrpSpPr>
        <p:grpSpPr>
          <a:xfrm>
            <a:off x="320176" y="3571360"/>
            <a:ext cx="1891338" cy="976950"/>
            <a:chOff x="167850" y="3436575"/>
            <a:chExt cx="2184750" cy="1212850"/>
          </a:xfrm>
        </p:grpSpPr>
        <p:pic>
          <p:nvPicPr>
            <p:cNvPr id="490" name="Google Shape;490;p42"/>
            <p:cNvPicPr preferRelativeResize="0"/>
            <p:nvPr/>
          </p:nvPicPr>
          <p:blipFill rotWithShape="1">
            <a:blip r:embed="rId18">
              <a:alphaModFix/>
            </a:blip>
            <a:srcRect b="21249" l="16941" r="17725" t="14631"/>
            <a:stretch/>
          </p:blipFill>
          <p:spPr>
            <a:xfrm>
              <a:off x="1260226" y="3436575"/>
              <a:ext cx="1092375" cy="61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42"/>
            <p:cNvPicPr preferRelativeResize="0"/>
            <p:nvPr/>
          </p:nvPicPr>
          <p:blipFill rotWithShape="1">
            <a:blip r:embed="rId19">
              <a:alphaModFix/>
            </a:blip>
            <a:srcRect b="0" l="0" r="0" t="9526"/>
            <a:stretch/>
          </p:blipFill>
          <p:spPr>
            <a:xfrm>
              <a:off x="167850" y="3436575"/>
              <a:ext cx="1092375" cy="61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42"/>
            <p:cNvPicPr preferRelativeResize="0"/>
            <p:nvPr/>
          </p:nvPicPr>
          <p:blipFill rotWithShape="1">
            <a:blip r:embed="rId20">
              <a:alphaModFix/>
            </a:blip>
            <a:srcRect b="0" l="0" r="0" t="10080"/>
            <a:stretch/>
          </p:blipFill>
          <p:spPr>
            <a:xfrm>
              <a:off x="167850" y="4038674"/>
              <a:ext cx="1092375" cy="61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42"/>
            <p:cNvPicPr preferRelativeResize="0"/>
            <p:nvPr/>
          </p:nvPicPr>
          <p:blipFill rotWithShape="1">
            <a:blip r:embed="rId21">
              <a:alphaModFix/>
            </a:blip>
            <a:srcRect b="0" l="0" r="0" t="14522"/>
            <a:stretch/>
          </p:blipFill>
          <p:spPr>
            <a:xfrm>
              <a:off x="1260225" y="4038675"/>
              <a:ext cx="1092375" cy="610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" name="Google Shape;494;p42"/>
          <p:cNvGrpSpPr/>
          <p:nvPr/>
        </p:nvGrpSpPr>
        <p:grpSpPr>
          <a:xfrm>
            <a:off x="6654148" y="1930925"/>
            <a:ext cx="2231924" cy="1405625"/>
            <a:chOff x="6654148" y="2083325"/>
            <a:chExt cx="2231924" cy="1405625"/>
          </a:xfrm>
        </p:grpSpPr>
        <p:sp>
          <p:nvSpPr>
            <p:cNvPr id="495" name="Google Shape;495;p42"/>
            <p:cNvSpPr txBox="1"/>
            <p:nvPr/>
          </p:nvSpPr>
          <p:spPr>
            <a:xfrm>
              <a:off x="6654150" y="3057850"/>
              <a:ext cx="222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277B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Detección de eventos violentos en publicaciones de redes sociales</a:t>
              </a:r>
              <a:endParaRPr sz="800">
                <a:solidFill>
                  <a:srgbClr val="0277B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96" name="Google Shape;496;p42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6654148" y="2083325"/>
              <a:ext cx="1284860" cy="97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42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7975873" y="2145764"/>
              <a:ext cx="910200" cy="8519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" name="Google Shape;498;p42"/>
          <p:cNvGrpSpPr/>
          <p:nvPr/>
        </p:nvGrpSpPr>
        <p:grpSpPr>
          <a:xfrm>
            <a:off x="7100649" y="3549076"/>
            <a:ext cx="1276726" cy="976999"/>
            <a:chOff x="7100649" y="3549076"/>
            <a:chExt cx="1276726" cy="976999"/>
          </a:xfrm>
        </p:grpSpPr>
        <p:pic>
          <p:nvPicPr>
            <p:cNvPr id="499" name="Google Shape;499;p42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7100649" y="3549076"/>
              <a:ext cx="1276696" cy="976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42"/>
            <p:cNvSpPr/>
            <p:nvPr/>
          </p:nvSpPr>
          <p:spPr>
            <a:xfrm>
              <a:off x="8193175" y="4324175"/>
              <a:ext cx="184200" cy="20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42"/>
          <p:cNvGrpSpPr/>
          <p:nvPr/>
        </p:nvGrpSpPr>
        <p:grpSpPr>
          <a:xfrm>
            <a:off x="6638550" y="187825"/>
            <a:ext cx="2270100" cy="1596850"/>
            <a:chOff x="6638550" y="187825"/>
            <a:chExt cx="2270100" cy="1596850"/>
          </a:xfrm>
        </p:grpSpPr>
        <p:sp>
          <p:nvSpPr>
            <p:cNvPr id="502" name="Google Shape;502;p42"/>
            <p:cNvSpPr txBox="1"/>
            <p:nvPr/>
          </p:nvSpPr>
          <p:spPr>
            <a:xfrm>
              <a:off x="6638550" y="1353575"/>
              <a:ext cx="2254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277B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Clasificación de imágenes satelitales utilizando aprendizaje automático</a:t>
              </a:r>
              <a:endParaRPr sz="800">
                <a:solidFill>
                  <a:srgbClr val="0277B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03" name="Google Shape;503;p42"/>
            <p:cNvGrpSpPr/>
            <p:nvPr/>
          </p:nvGrpSpPr>
          <p:grpSpPr>
            <a:xfrm>
              <a:off x="6738050" y="187825"/>
              <a:ext cx="2170600" cy="1213176"/>
              <a:chOff x="6738050" y="416425"/>
              <a:chExt cx="2170600" cy="1213176"/>
            </a:xfrm>
          </p:grpSpPr>
          <p:pic>
            <p:nvPicPr>
              <p:cNvPr id="504" name="Google Shape;504;p42"/>
              <p:cNvPicPr preferRelativeResize="0"/>
              <p:nvPr/>
            </p:nvPicPr>
            <p:blipFill>
              <a:blip r:embed="rId25">
                <a:alphaModFix/>
              </a:blip>
              <a:stretch>
                <a:fillRect/>
              </a:stretch>
            </p:blipFill>
            <p:spPr>
              <a:xfrm>
                <a:off x="7075156" y="928776"/>
                <a:ext cx="1496393" cy="700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5" name="Google Shape;505;p42"/>
              <p:cNvPicPr preferRelativeResize="0"/>
              <p:nvPr/>
            </p:nvPicPr>
            <p:blipFill rotWithShape="1">
              <a:blip r:embed="rId26">
                <a:alphaModFix/>
              </a:blip>
              <a:srcRect b="13464" l="0" r="0" t="0"/>
              <a:stretch/>
            </p:blipFill>
            <p:spPr>
              <a:xfrm>
                <a:off x="6738050" y="416425"/>
                <a:ext cx="2170600" cy="547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 txBox="1"/>
          <p:nvPr>
            <p:ph type="title"/>
          </p:nvPr>
        </p:nvSpPr>
        <p:spPr>
          <a:xfrm>
            <a:off x="1005150" y="1021050"/>
            <a:ext cx="3075000" cy="14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Acerca de ustedes</a:t>
            </a:r>
            <a:endParaRPr/>
          </a:p>
        </p:txBody>
      </p:sp>
      <p:pic>
        <p:nvPicPr>
          <p:cNvPr id="511" name="Google Shape;511;p43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702991" y="341421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3"/>
          <p:cNvSpPr txBox="1"/>
          <p:nvPr>
            <p:ph idx="1" type="subTitle"/>
          </p:nvPr>
        </p:nvSpPr>
        <p:spPr>
          <a:xfrm>
            <a:off x="1005150" y="2497350"/>
            <a:ext cx="32364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Formación académica y procedencia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Intereses de investigación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Interés en el curso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Algo extra-académico</a:t>
            </a:r>
            <a:endParaRPr/>
          </a:p>
        </p:txBody>
      </p:sp>
      <p:pic>
        <p:nvPicPr>
          <p:cNvPr id="513" name="Google Shape;513;p43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8078796" y="4450732"/>
            <a:ext cx="357774" cy="351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43"/>
          <p:cNvGrpSpPr/>
          <p:nvPr/>
        </p:nvGrpSpPr>
        <p:grpSpPr>
          <a:xfrm>
            <a:off x="7028914" y="341421"/>
            <a:ext cx="1412095" cy="1378674"/>
            <a:chOff x="7028914" y="341421"/>
            <a:chExt cx="1412095" cy="1378674"/>
          </a:xfrm>
        </p:grpSpPr>
        <p:pic>
          <p:nvPicPr>
            <p:cNvPr id="515" name="Google Shape;515;p4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83234" y="341421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43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7731794" y="341421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4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380354" y="341421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4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028914" y="341421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4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8323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43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773179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43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738035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43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8078796" y="1026306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78796" y="1368749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4" name="Google Shape;52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477" y="341425"/>
            <a:ext cx="2162100" cy="21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9204" y="2755800"/>
            <a:ext cx="4554800" cy="23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"/>
          <p:cNvSpPr txBox="1"/>
          <p:nvPr>
            <p:ph type="title"/>
          </p:nvPr>
        </p:nvSpPr>
        <p:spPr>
          <a:xfrm>
            <a:off x="2403300" y="2308700"/>
            <a:ext cx="43374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531" name="Google Shape;531;p44"/>
          <p:cNvSpPr txBox="1"/>
          <p:nvPr>
            <p:ph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32" name="Google Shape;532;p44"/>
          <p:cNvGrpSpPr/>
          <p:nvPr/>
        </p:nvGrpSpPr>
        <p:grpSpPr>
          <a:xfrm>
            <a:off x="7731792" y="683864"/>
            <a:ext cx="709214" cy="351346"/>
            <a:chOff x="7731792" y="683864"/>
            <a:chExt cx="709214" cy="351346"/>
          </a:xfrm>
        </p:grpSpPr>
        <p:pic>
          <p:nvPicPr>
            <p:cNvPr id="533" name="Google Shape;533;p44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8323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44"/>
            <p:cNvPicPr preferRelativeResize="0"/>
            <p:nvPr/>
          </p:nvPicPr>
          <p:blipFill rotWithShape="1">
            <a:blip r:embed="rId4">
              <a:alphaModFix/>
            </a:blip>
            <a:srcRect b="16523" l="18541" r="17368" t="16523"/>
            <a:stretch/>
          </p:blipFill>
          <p:spPr>
            <a:xfrm>
              <a:off x="773179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5" name="Google Shape;535;p44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7727549" y="1711192"/>
            <a:ext cx="357774" cy="351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44"/>
          <p:cNvGrpSpPr/>
          <p:nvPr/>
        </p:nvGrpSpPr>
        <p:grpSpPr>
          <a:xfrm>
            <a:off x="6322547" y="1026306"/>
            <a:ext cx="709021" cy="693789"/>
            <a:chOff x="6322547" y="1123984"/>
            <a:chExt cx="709021" cy="693789"/>
          </a:xfrm>
        </p:grpSpPr>
        <p:pic>
          <p:nvPicPr>
            <p:cNvPr id="537" name="Google Shape;537;p44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673794" y="112398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44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322547" y="112398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44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673794" y="1466427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44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322547" y="1466427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1" name="Google Shape;541;p44"/>
          <p:cNvPicPr preferRelativeResize="0"/>
          <p:nvPr/>
        </p:nvPicPr>
        <p:blipFill rotWithShape="1">
          <a:blip r:embed="rId4">
            <a:alphaModFix/>
          </a:blip>
          <a:srcRect b="16523" l="18541" r="17368" t="16523"/>
          <a:stretch/>
        </p:blipFill>
        <p:spPr>
          <a:xfrm>
            <a:off x="8078796" y="3423404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4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4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4"/>
          <p:cNvSpPr/>
          <p:nvPr/>
        </p:nvSpPr>
        <p:spPr>
          <a:xfrm>
            <a:off x="6359455" y="1401613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/>
          <p:nvPr>
            <p:ph type="title"/>
          </p:nvPr>
        </p:nvSpPr>
        <p:spPr>
          <a:xfrm>
            <a:off x="985500" y="1307100"/>
            <a:ext cx="7173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1.1 </a:t>
            </a:r>
            <a:r>
              <a:rPr lang="en" sz="4800"/>
              <a:t>La Ciencia de Datos</a:t>
            </a:r>
            <a:endParaRPr sz="4800"/>
          </a:p>
        </p:txBody>
      </p:sp>
      <p:sp>
        <p:nvSpPr>
          <p:cNvPr id="551" name="Google Shape;551;p45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5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5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6"/>
          <p:cNvPicPr preferRelativeResize="0"/>
          <p:nvPr/>
        </p:nvPicPr>
        <p:blipFill rotWithShape="1">
          <a:blip r:embed="rId3">
            <a:alphaModFix/>
          </a:blip>
          <a:srcRect b="0" l="1068" r="0" t="87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>
            <a:off x="246775" y="0"/>
            <a:ext cx="86504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7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271125" y="225"/>
            <a:ext cx="9797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7"/>
          <p:cNvSpPr txBox="1"/>
          <p:nvPr/>
        </p:nvSpPr>
        <p:spPr>
          <a:xfrm>
            <a:off x="0" y="1094100"/>
            <a:ext cx="4732800" cy="29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¿</a:t>
            </a:r>
            <a:r>
              <a:rPr b="1" lang="en" sz="6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Qué</a:t>
            </a:r>
            <a:r>
              <a:rPr b="1" lang="en" sz="5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es</a:t>
            </a:r>
            <a:r>
              <a:rPr b="1" lang="en" sz="50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5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l</a:t>
            </a: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a</a:t>
            </a:r>
            <a:r>
              <a:rPr b="1" lang="en" sz="5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en" sz="5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Ciencia</a:t>
            </a:r>
            <a:r>
              <a:rPr b="1" lang="en" sz="5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5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d</a:t>
            </a:r>
            <a:r>
              <a:rPr b="1" lang="en" sz="50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e</a:t>
            </a:r>
            <a:r>
              <a:rPr b="1" lang="en" sz="5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1" lang="en" sz="63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Datos</a:t>
            </a:r>
            <a:r>
              <a:rPr b="1" lang="en" sz="50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?</a:t>
            </a:r>
            <a:endParaRPr b="1" sz="50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"/>
          <p:cNvSpPr txBox="1"/>
          <p:nvPr>
            <p:ph idx="2" type="subTitle"/>
          </p:nvPr>
        </p:nvSpPr>
        <p:spPr>
          <a:xfrm>
            <a:off x="3347525" y="2004950"/>
            <a:ext cx="24264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</a:t>
            </a:r>
            <a:r>
              <a:rPr lang="en" sz="1200"/>
              <a:t>ampo académico interdisciplinario que utiliza estadística, computación científica, métodos, procesos, algoritmos y sistemas científicos para obtener, tratar, analizar y presentar informes a partir de datos ruidosos, estructurados y no estructurados.</a:t>
            </a:r>
            <a:endParaRPr sz="1200"/>
          </a:p>
        </p:txBody>
      </p:sp>
      <p:sp>
        <p:nvSpPr>
          <p:cNvPr id="571" name="Google Shape;571;p48"/>
          <p:cNvSpPr txBox="1"/>
          <p:nvPr>
            <p:ph idx="5" type="subTitle"/>
          </p:nvPr>
        </p:nvSpPr>
        <p:spPr>
          <a:xfrm>
            <a:off x="6003695" y="2004955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 Ciencia de Datos p</a:t>
            </a:r>
            <a:r>
              <a:rPr lang="en" sz="1200"/>
              <a:t>roporciona procesos y sistemas para extraer y gestionar conocimientos a partir de fuentes de datos estructuradas y no estructuradas.</a:t>
            </a:r>
            <a:endParaRPr sz="1200"/>
          </a:p>
        </p:txBody>
      </p:sp>
      <p:sp>
        <p:nvSpPr>
          <p:cNvPr id="572" name="Google Shape;572;p48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Definiciones</a:t>
            </a:r>
            <a:endParaRPr/>
          </a:p>
        </p:txBody>
      </p:sp>
      <p:sp>
        <p:nvSpPr>
          <p:cNvPr id="573" name="Google Shape;573;p48"/>
          <p:cNvSpPr txBox="1"/>
          <p:nvPr>
            <p:ph idx="1" type="subTitle"/>
          </p:nvPr>
        </p:nvSpPr>
        <p:spPr>
          <a:xfrm>
            <a:off x="965245" y="2004954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</a:t>
            </a:r>
            <a:r>
              <a:rPr lang="en" sz="1200"/>
              <a:t>ampo interdisciplinario que involucra métodos, procesos, algoritmos y sistemas para obtener conocimiento y perspicacia a partir de datos en diversas formas</a:t>
            </a:r>
            <a:endParaRPr sz="1200"/>
          </a:p>
        </p:txBody>
      </p:sp>
      <p:sp>
        <p:nvSpPr>
          <p:cNvPr id="574" name="Google Shape;574;p48"/>
          <p:cNvSpPr txBox="1"/>
          <p:nvPr>
            <p:ph idx="7" type="subTitle"/>
          </p:nvPr>
        </p:nvSpPr>
        <p:spPr>
          <a:xfrm>
            <a:off x="965251" y="12622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ChatGPT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48"/>
          <p:cNvSpPr txBox="1"/>
          <p:nvPr>
            <p:ph idx="8" type="subTitle"/>
          </p:nvPr>
        </p:nvSpPr>
        <p:spPr>
          <a:xfrm>
            <a:off x="3485566" y="12622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Wikipedia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6" name="Google Shape;576;p48"/>
          <p:cNvSpPr txBox="1"/>
          <p:nvPr>
            <p:ph idx="9" type="subTitle"/>
          </p:nvPr>
        </p:nvSpPr>
        <p:spPr>
          <a:xfrm>
            <a:off x="6007955" y="12622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Science Direct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7" name="Google Shape;577;p48"/>
          <p:cNvSpPr txBox="1"/>
          <p:nvPr/>
        </p:nvSpPr>
        <p:spPr>
          <a:xfrm>
            <a:off x="5933650" y="4422300"/>
            <a:ext cx="23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https://www.sciencedirect.com/topics/social-sciences/data-science</a:t>
            </a:r>
            <a:endParaRPr sz="1000">
              <a:solidFill>
                <a:srgbClr val="00C3B1"/>
              </a:solidFill>
            </a:endParaRPr>
          </a:p>
        </p:txBody>
      </p:sp>
      <p:sp>
        <p:nvSpPr>
          <p:cNvPr id="578" name="Google Shape;578;p48"/>
          <p:cNvSpPr txBox="1"/>
          <p:nvPr/>
        </p:nvSpPr>
        <p:spPr>
          <a:xfrm>
            <a:off x="3656125" y="4422300"/>
            <a:ext cx="183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https://es.wikipedia.org/wiki/Ciencia_de_datos</a:t>
            </a:r>
            <a:endParaRPr sz="1000">
              <a:solidFill>
                <a:srgbClr val="00C3B1"/>
              </a:solidFill>
            </a:endParaRPr>
          </a:p>
        </p:txBody>
      </p:sp>
      <p:sp>
        <p:nvSpPr>
          <p:cNvPr id="579" name="Google Shape;579;p48"/>
          <p:cNvSpPr txBox="1"/>
          <p:nvPr/>
        </p:nvSpPr>
        <p:spPr>
          <a:xfrm>
            <a:off x="1137900" y="4422300"/>
            <a:ext cx="18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C3B1"/>
                </a:solidFill>
              </a:rPr>
              <a:t>https://chat.openai.com/</a:t>
            </a:r>
            <a:endParaRPr sz="1000">
              <a:solidFill>
                <a:srgbClr val="00C3B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49"/>
          <p:cNvGrpSpPr/>
          <p:nvPr/>
        </p:nvGrpSpPr>
        <p:grpSpPr>
          <a:xfrm>
            <a:off x="2161938" y="1680657"/>
            <a:ext cx="4820124" cy="2884702"/>
            <a:chOff x="1254125" y="1646194"/>
            <a:chExt cx="4820124" cy="2884702"/>
          </a:xfrm>
        </p:grpSpPr>
        <p:sp>
          <p:nvSpPr>
            <p:cNvPr id="585" name="Google Shape;585;p49"/>
            <p:cNvSpPr/>
            <p:nvPr/>
          </p:nvSpPr>
          <p:spPr>
            <a:xfrm>
              <a:off x="1314125" y="1646200"/>
              <a:ext cx="2880000" cy="28800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9"/>
            <p:cNvSpPr txBox="1"/>
            <p:nvPr/>
          </p:nvSpPr>
          <p:spPr>
            <a:xfrm>
              <a:off x="1254125" y="1714500"/>
              <a:ext cx="30000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B5394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Artificial 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Intelligence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7" name="Google Shape;587;p49"/>
            <p:cNvSpPr/>
            <p:nvPr/>
          </p:nvSpPr>
          <p:spPr>
            <a:xfrm>
              <a:off x="1674125" y="2366200"/>
              <a:ext cx="2160000" cy="2160000"/>
            </a:xfrm>
            <a:prstGeom prst="ellipse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9"/>
            <p:cNvSpPr/>
            <p:nvPr/>
          </p:nvSpPr>
          <p:spPr>
            <a:xfrm>
              <a:off x="2034125" y="3086200"/>
              <a:ext cx="1440000" cy="1440000"/>
            </a:xfrm>
            <a:prstGeom prst="ellipse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9"/>
            <p:cNvSpPr txBox="1"/>
            <p:nvPr/>
          </p:nvSpPr>
          <p:spPr>
            <a:xfrm>
              <a:off x="1254125" y="2400300"/>
              <a:ext cx="30000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38761D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Machine 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Learning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0" name="Google Shape;590;p49"/>
            <p:cNvSpPr txBox="1"/>
            <p:nvPr/>
          </p:nvSpPr>
          <p:spPr>
            <a:xfrm>
              <a:off x="1254125" y="3162300"/>
              <a:ext cx="30000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B45F0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Deep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Learning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591" name="Google Shape;591;p4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3194250" y="1646194"/>
              <a:ext cx="2879999" cy="2884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49"/>
            <p:cNvSpPr txBox="1"/>
            <p:nvPr/>
          </p:nvSpPr>
          <p:spPr>
            <a:xfrm>
              <a:off x="2203200" y="2705100"/>
              <a:ext cx="3000000" cy="677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FFFFFF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A4664"/>
                  </a:solidFill>
                  <a:latin typeface="Maven Pro"/>
                  <a:ea typeface="Maven Pro"/>
                  <a:cs typeface="Maven Pro"/>
                  <a:sym typeface="Maven Pro"/>
                </a:rPr>
                <a:t>Data</a:t>
              </a:r>
              <a:endParaRPr b="1" sz="1600">
                <a:solidFill>
                  <a:srgbClr val="3A4664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A4664"/>
                  </a:solidFill>
                  <a:latin typeface="Maven Pro"/>
                  <a:ea typeface="Maven Pro"/>
                  <a:cs typeface="Maven Pro"/>
                  <a:sym typeface="Maven Pro"/>
                </a:rPr>
                <a:t>Science</a:t>
              </a:r>
              <a:endParaRPr b="1" sz="1600">
                <a:solidFill>
                  <a:srgbClr val="3A4664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593" name="Google Shape;593;p49"/>
            <p:cNvSpPr txBox="1"/>
            <p:nvPr/>
          </p:nvSpPr>
          <p:spPr>
            <a:xfrm>
              <a:off x="3474125" y="1646200"/>
              <a:ext cx="2600100" cy="288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A64D7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Domain knowledge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Mathematics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Statistics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Visualization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Programming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94" name="Google Shape;594;p49"/>
          <p:cNvSpPr txBox="1"/>
          <p:nvPr>
            <p:ph idx="4294967295"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Campos relacionados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277BD"/>
                </a:solidFill>
              </a:rPr>
              <a:t>Presenta</a:t>
            </a:r>
            <a:r>
              <a:rPr lang="en" sz="4800">
                <a:solidFill>
                  <a:srgbClr val="0277BD"/>
                </a:solidFill>
              </a:rPr>
              <a:t>ción del curso</a:t>
            </a:r>
            <a:endParaRPr sz="4800">
              <a:solidFill>
                <a:srgbClr val="0277BD"/>
              </a:solidFill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término “Ciencia de Datos”</a:t>
            </a:r>
            <a:endParaRPr/>
          </a:p>
        </p:txBody>
      </p:sp>
      <p:sp>
        <p:nvSpPr>
          <p:cNvPr id="600" name="Google Shape;600;p50"/>
          <p:cNvSpPr txBox="1"/>
          <p:nvPr>
            <p:ph idx="1" type="body"/>
          </p:nvPr>
        </p:nvSpPr>
        <p:spPr>
          <a:xfrm>
            <a:off x="791700" y="1201675"/>
            <a:ext cx="6709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El término “</a:t>
            </a:r>
            <a:r>
              <a:rPr b="1" lang="en" sz="1800"/>
              <a:t>ciencia</a:t>
            </a:r>
            <a:r>
              <a:rPr lang="en" sz="1600"/>
              <a:t>” implica </a:t>
            </a:r>
            <a:r>
              <a:rPr b="1" lang="en" sz="1600">
                <a:solidFill>
                  <a:srgbClr val="E76A28"/>
                </a:solidFill>
              </a:rPr>
              <a:t>conocimiento</a:t>
            </a:r>
            <a:r>
              <a:rPr lang="en" sz="1600"/>
              <a:t> adquirido a través del </a:t>
            </a:r>
            <a:r>
              <a:rPr b="1" lang="en" sz="1600">
                <a:solidFill>
                  <a:schemeClr val="lt2"/>
                </a:solidFill>
              </a:rPr>
              <a:t>estudio sistemático</a:t>
            </a:r>
            <a:r>
              <a:rPr lang="en" sz="1600"/>
              <a:t>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 una definición: trabajo </a:t>
            </a:r>
            <a:r>
              <a:rPr b="1" lang="en" sz="1600">
                <a:solidFill>
                  <a:schemeClr val="lt2"/>
                </a:solidFill>
              </a:rPr>
              <a:t>sistemático</a:t>
            </a:r>
            <a:r>
              <a:rPr lang="en" sz="1600"/>
              <a:t> que construye y organiza el </a:t>
            </a:r>
            <a:r>
              <a:rPr b="1" lang="en" sz="1600">
                <a:solidFill>
                  <a:srgbClr val="E76A28"/>
                </a:solidFill>
              </a:rPr>
              <a:t>conocimiento</a:t>
            </a:r>
            <a:r>
              <a:rPr lang="en" sz="1600"/>
              <a:t> en forma de explicaciones y predicciones. </a:t>
            </a:r>
            <a:endParaRPr sz="1600"/>
          </a:p>
        </p:txBody>
      </p:sp>
      <p:grpSp>
        <p:nvGrpSpPr>
          <p:cNvPr id="601" name="Google Shape;601;p50"/>
          <p:cNvGrpSpPr/>
          <p:nvPr/>
        </p:nvGrpSpPr>
        <p:grpSpPr>
          <a:xfrm>
            <a:off x="279350" y="2700950"/>
            <a:ext cx="8882025" cy="2319375"/>
            <a:chOff x="279350" y="2700950"/>
            <a:chExt cx="8882025" cy="2319375"/>
          </a:xfrm>
        </p:grpSpPr>
        <p:sp>
          <p:nvSpPr>
            <p:cNvPr id="602" name="Google Shape;602;p50"/>
            <p:cNvSpPr txBox="1"/>
            <p:nvPr/>
          </p:nvSpPr>
          <p:spPr>
            <a:xfrm>
              <a:off x="394400" y="2700950"/>
              <a:ext cx="8643900" cy="22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112158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Por lo tanto, la </a:t>
              </a:r>
              <a:r>
                <a:rPr b="1" lang="en" sz="2000">
                  <a:solidFill>
                    <a:srgbClr val="112158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ciencia de datos</a:t>
              </a:r>
              <a:r>
                <a:rPr lang="en" sz="2000">
                  <a:solidFill>
                    <a:srgbClr val="112158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podría implicar:</a:t>
              </a:r>
              <a:endParaRPr sz="2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112158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endParaRPr sz="2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603" name="Google Shape;603;p50"/>
            <p:cNvSpPr/>
            <p:nvPr/>
          </p:nvSpPr>
          <p:spPr>
            <a:xfrm>
              <a:off x="1331075" y="3132725"/>
              <a:ext cx="7830300" cy="5727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un enfoque que involucre </a:t>
              </a:r>
              <a:r>
                <a:rPr b="1" lang="en" sz="2400">
                  <a:solidFill>
                    <a:schemeClr val="accent6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datos</a:t>
              </a:r>
              <a:r>
                <a:rPr lang="en" sz="2000">
                  <a:solidFill>
                    <a:schemeClr val="accent6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y, por extensión, </a:t>
              </a:r>
              <a:r>
                <a:rPr b="1" lang="en" sz="2000">
                  <a:solidFill>
                    <a:schemeClr val="accent6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estadística;</a:t>
              </a:r>
              <a:endParaRPr b="1" sz="2000">
                <a:solidFill>
                  <a:schemeClr val="accent6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604" name="Google Shape;604;p50"/>
            <p:cNvSpPr/>
            <p:nvPr/>
          </p:nvSpPr>
          <p:spPr>
            <a:xfrm>
              <a:off x="279350" y="3705425"/>
              <a:ext cx="7221600" cy="1314900"/>
            </a:xfrm>
            <a:prstGeom prst="rect">
              <a:avLst/>
            </a:prstGeom>
            <a:solidFill>
              <a:schemeClr val="accent6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o el </a:t>
              </a:r>
              <a:r>
                <a:rPr b="1" lang="en" sz="2100">
                  <a:solidFill>
                    <a:schemeClr val="lt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estudio sistemático</a:t>
              </a:r>
              <a:r>
                <a:rPr lang="en" sz="21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de la organización, propiedades, y análisis de datos y su papel en la </a:t>
              </a:r>
              <a:r>
                <a:rPr b="1" lang="en" sz="21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inferencia</a:t>
              </a:r>
              <a:r>
                <a:rPr lang="en" sz="21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, incluida la confianza misma en la inferencia</a:t>
              </a:r>
              <a:endParaRPr sz="13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1"/>
          <p:cNvSpPr txBox="1"/>
          <p:nvPr>
            <p:ph idx="1" type="subTitle"/>
          </p:nvPr>
        </p:nvSpPr>
        <p:spPr>
          <a:xfrm>
            <a:off x="713175" y="1368750"/>
            <a:ext cx="7717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el término “</a:t>
            </a:r>
            <a:r>
              <a:rPr b="1" lang="en"/>
              <a:t>ciencia de datos</a:t>
            </a:r>
            <a:r>
              <a:rPr lang="en"/>
              <a:t>” cuando se ha tenido la </a:t>
            </a:r>
            <a:r>
              <a:rPr lang="en">
                <a:solidFill>
                  <a:srgbClr val="FFAB40"/>
                </a:solidFill>
              </a:rPr>
              <a:t>“</a:t>
            </a:r>
            <a:r>
              <a:rPr b="1" lang="en">
                <a:solidFill>
                  <a:srgbClr val="00C3B1"/>
                </a:solidFill>
              </a:rPr>
              <a:t>estadística</a:t>
            </a:r>
            <a:r>
              <a:rPr lang="en">
                <a:solidFill>
                  <a:srgbClr val="FFAB40"/>
                </a:solidFill>
              </a:rPr>
              <a:t>”</a:t>
            </a:r>
            <a:r>
              <a:rPr lang="en"/>
              <a:t> durante siglos?</a:t>
            </a:r>
            <a:endParaRPr/>
          </a:p>
        </p:txBody>
      </p:sp>
      <p:grpSp>
        <p:nvGrpSpPr>
          <p:cNvPr id="610" name="Google Shape;610;p51"/>
          <p:cNvGrpSpPr/>
          <p:nvPr/>
        </p:nvGrpSpPr>
        <p:grpSpPr>
          <a:xfrm>
            <a:off x="3872272" y="683864"/>
            <a:ext cx="709021" cy="351346"/>
            <a:chOff x="3872272" y="683864"/>
            <a:chExt cx="709021" cy="351346"/>
          </a:xfrm>
        </p:grpSpPr>
        <p:pic>
          <p:nvPicPr>
            <p:cNvPr id="611" name="Google Shape;611;p51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4223519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51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3872272" y="68386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3" name="Google Shape;613;p51"/>
          <p:cNvPicPr preferRelativeResize="0"/>
          <p:nvPr/>
        </p:nvPicPr>
        <p:blipFill rotWithShape="1">
          <a:blip r:embed="rId4">
            <a:alphaModFix/>
          </a:blip>
          <a:srcRect b="16523" l="18541" r="17368" t="16523"/>
          <a:stretch/>
        </p:blipFill>
        <p:spPr>
          <a:xfrm>
            <a:off x="702605" y="4108290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1"/>
          <p:cNvSpPr/>
          <p:nvPr/>
        </p:nvSpPr>
        <p:spPr>
          <a:xfrm>
            <a:off x="8119880" y="4448588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1"/>
          <p:cNvSpPr/>
          <p:nvPr/>
        </p:nvSpPr>
        <p:spPr>
          <a:xfrm>
            <a:off x="3184818" y="378611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263" y="2908713"/>
            <a:ext cx="1539875" cy="15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2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Necesidad de este término</a:t>
            </a:r>
            <a:endParaRPr/>
          </a:p>
        </p:txBody>
      </p:sp>
      <p:sp>
        <p:nvSpPr>
          <p:cNvPr id="622" name="Google Shape;622;p52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2"/>
          <p:cNvSpPr txBox="1"/>
          <p:nvPr>
            <p:ph idx="2" type="subTitle"/>
          </p:nvPr>
        </p:nvSpPr>
        <p:spPr>
          <a:xfrm>
            <a:off x="4483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4B6BD"/>
                </a:solidFill>
              </a:rPr>
              <a:t>Primero</a:t>
            </a:r>
            <a:r>
              <a:rPr lang="en" sz="1600"/>
              <a:t>: l</a:t>
            </a:r>
            <a:r>
              <a:rPr lang="en" sz="1600"/>
              <a:t>a materia prima, la parte de "</a:t>
            </a:r>
            <a:r>
              <a:rPr b="1" lang="en" sz="1600"/>
              <a:t>datos</a:t>
            </a:r>
            <a:r>
              <a:rPr lang="en" sz="1600"/>
              <a:t>", es cada vez más heterogénea y desestructurada: texto, imágenes, video…</a:t>
            </a:r>
            <a:endParaRPr sz="1600"/>
          </a:p>
        </p:txBody>
      </p:sp>
      <p:pic>
        <p:nvPicPr>
          <p:cNvPr id="624" name="Google Shape;6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062" y="1675588"/>
            <a:ext cx="4984925" cy="23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2"/>
          <p:cNvSpPr txBox="1"/>
          <p:nvPr/>
        </p:nvSpPr>
        <p:spPr>
          <a:xfrm>
            <a:off x="4159050" y="4074575"/>
            <a:ext cx="49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4B6BD"/>
                </a:solidFill>
              </a:rPr>
              <a:t>https://www.d2ktech.com/big-data</a:t>
            </a:r>
            <a:endParaRPr sz="800">
              <a:solidFill>
                <a:srgbClr val="94B6B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3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Necesidad de este término</a:t>
            </a:r>
            <a:endParaRPr/>
          </a:p>
        </p:txBody>
      </p:sp>
      <p:sp>
        <p:nvSpPr>
          <p:cNvPr id="631" name="Google Shape;631;p53"/>
          <p:cNvSpPr txBox="1"/>
          <p:nvPr>
            <p:ph idx="2" type="subTitle"/>
          </p:nvPr>
        </p:nvSpPr>
        <p:spPr>
          <a:xfrm>
            <a:off x="448300" y="1896225"/>
            <a:ext cx="35037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4B6BD"/>
                </a:solidFill>
                <a:latin typeface="Nunito"/>
                <a:ea typeface="Nunito"/>
                <a:cs typeface="Nunito"/>
                <a:sym typeface="Nunito"/>
              </a:rPr>
              <a:t>Segundo</a:t>
            </a: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: la proliferación de </a:t>
            </a:r>
            <a:r>
              <a:rPr b="1"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lenguajes </a:t>
            </a: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diseñados para que las máquinas interpreten los </a:t>
            </a:r>
            <a:r>
              <a:rPr b="1" lang="en" sz="1600">
                <a:solidFill>
                  <a:srgbClr val="0277BD"/>
                </a:solidFill>
                <a:latin typeface="Nunito"/>
                <a:ea typeface="Nunito"/>
                <a:cs typeface="Nunito"/>
                <a:sym typeface="Nunito"/>
              </a:rPr>
              <a:t>datos</a:t>
            </a:r>
            <a:r>
              <a:rPr b="1"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automáticamente. </a:t>
            </a:r>
            <a:endParaRPr sz="16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En otras palabras, las computadoras están haciendo cada vez más el trabajo de fondo.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32" name="Google Shape;632;p53"/>
          <p:cNvSpPr txBox="1"/>
          <p:nvPr/>
        </p:nvSpPr>
        <p:spPr>
          <a:xfrm>
            <a:off x="4159050" y="4836575"/>
            <a:ext cx="49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4B6BD"/>
                </a:solidFill>
              </a:rPr>
              <a:t>https://www.d2ktech.com/big-data</a:t>
            </a:r>
            <a:endParaRPr sz="800">
              <a:solidFill>
                <a:srgbClr val="94B6BD"/>
              </a:solidFill>
            </a:endParaRPr>
          </a:p>
        </p:txBody>
      </p:sp>
      <p:pic>
        <p:nvPicPr>
          <p:cNvPr id="633" name="Google Shape;6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175" y="1447825"/>
            <a:ext cx="4657823" cy="338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Necesidad de este término</a:t>
            </a:r>
            <a:endParaRPr/>
          </a:p>
        </p:txBody>
      </p:sp>
      <p:sp>
        <p:nvSpPr>
          <p:cNvPr id="639" name="Google Shape;639;p54"/>
          <p:cNvSpPr txBox="1"/>
          <p:nvPr>
            <p:ph idx="2" type="subTitle"/>
          </p:nvPr>
        </p:nvSpPr>
        <p:spPr>
          <a:xfrm>
            <a:off x="448300" y="1896225"/>
            <a:ext cx="38490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4B6BD"/>
                </a:solidFill>
                <a:latin typeface="Nunito"/>
                <a:ea typeface="Nunito"/>
                <a:cs typeface="Nunito"/>
                <a:sym typeface="Nunito"/>
              </a:rPr>
              <a:t>Tercer</a:t>
            </a:r>
            <a:r>
              <a:rPr b="1" lang="en" sz="1600">
                <a:solidFill>
                  <a:srgbClr val="94B6BD"/>
                </a:solidFill>
                <a:latin typeface="Nunito"/>
                <a:ea typeface="Nunito"/>
                <a:cs typeface="Nunito"/>
                <a:sym typeface="Nunito"/>
              </a:rPr>
              <a:t>o</a:t>
            </a: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el hardware de última generación que permite procesar grandes cantidades de información. </a:t>
            </a:r>
            <a:endParaRPr sz="16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Algoritmos computacionales que fueron propuestos décadas atrás y que hoy en día pueden ser utilizados. </a:t>
            </a:r>
            <a:endParaRPr b="1" sz="1500">
              <a:solidFill>
                <a:srgbClr val="94B6BD"/>
              </a:solidFill>
            </a:endParaRPr>
          </a:p>
        </p:txBody>
      </p:sp>
      <p:sp>
        <p:nvSpPr>
          <p:cNvPr id="640" name="Google Shape;640;p54"/>
          <p:cNvSpPr txBox="1"/>
          <p:nvPr/>
        </p:nvSpPr>
        <p:spPr>
          <a:xfrm>
            <a:off x="4159050" y="4836575"/>
            <a:ext cx="49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4B6BD"/>
                </a:solidFill>
              </a:rPr>
              <a:t>https://deci.ai/blog/close-gap-cpu-performance-gpu-deep-learning-models/</a:t>
            </a:r>
            <a:endParaRPr sz="800">
              <a:solidFill>
                <a:srgbClr val="94B6BD"/>
              </a:solidFill>
            </a:endParaRPr>
          </a:p>
        </p:txBody>
      </p:sp>
      <p:pic>
        <p:nvPicPr>
          <p:cNvPr id="641" name="Google Shape;641;p54"/>
          <p:cNvPicPr preferRelativeResize="0"/>
          <p:nvPr/>
        </p:nvPicPr>
        <p:blipFill rotWithShape="1">
          <a:blip r:embed="rId3">
            <a:alphaModFix/>
          </a:blip>
          <a:srcRect b="0" l="22298" r="22617" t="0"/>
          <a:stretch/>
        </p:blipFill>
        <p:spPr>
          <a:xfrm>
            <a:off x="4922325" y="1305025"/>
            <a:ext cx="3458248" cy="353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Necesidad de este término</a:t>
            </a:r>
            <a:endParaRPr/>
          </a:p>
        </p:txBody>
      </p:sp>
      <p:sp>
        <p:nvSpPr>
          <p:cNvPr id="647" name="Google Shape;647;p55"/>
          <p:cNvSpPr txBox="1"/>
          <p:nvPr>
            <p:ph idx="2" type="subTitle"/>
          </p:nvPr>
        </p:nvSpPr>
        <p:spPr>
          <a:xfrm>
            <a:off x="448300" y="1896225"/>
            <a:ext cx="38490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Por último, la </a:t>
            </a:r>
            <a:r>
              <a:rPr b="1"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toma de decisiones</a:t>
            </a: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b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Cada vez es más común que la computadora tome decisiones, </a:t>
            </a:r>
            <a:b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600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sin la ayuda de humanos. </a:t>
            </a:r>
            <a:endParaRPr sz="16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Sin embargo, hay una multitud de </a:t>
            </a:r>
            <a:r>
              <a:rPr b="1" lang="en">
                <a:solidFill>
                  <a:srgbClr val="E76A28"/>
                </a:solidFill>
                <a:latin typeface="Nunito"/>
                <a:ea typeface="Nunito"/>
                <a:cs typeface="Nunito"/>
                <a:sym typeface="Nunito"/>
              </a:rPr>
              <a:t>problemas</a:t>
            </a:r>
            <a:r>
              <a:rPr lang="en">
                <a:solidFill>
                  <a:srgbClr val="073763"/>
                </a:solidFill>
                <a:latin typeface="Nunito"/>
                <a:ea typeface="Nunito"/>
                <a:cs typeface="Nunito"/>
                <a:sym typeface="Nunito"/>
              </a:rPr>
              <a:t> que van desde los costos de decisiones incorrectas hasta problemas éticos y de privacidad.</a:t>
            </a:r>
            <a:endParaRPr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8" name="Google Shape;648;p55"/>
          <p:cNvSpPr txBox="1"/>
          <p:nvPr/>
        </p:nvSpPr>
        <p:spPr>
          <a:xfrm>
            <a:off x="4144900" y="4576550"/>
            <a:ext cx="484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4B6BD"/>
                </a:solidFill>
              </a:rPr>
              <a:t>https://towardsdatascience.com/data-science-vs-the-world-of-ai-793f6da8cf86</a:t>
            </a:r>
            <a:endParaRPr sz="800">
              <a:solidFill>
                <a:srgbClr val="94B6BD"/>
              </a:solidFill>
            </a:endParaRPr>
          </a:p>
        </p:txBody>
      </p:sp>
      <p:pic>
        <p:nvPicPr>
          <p:cNvPr id="649" name="Google Shape;6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125" y="1585775"/>
            <a:ext cx="4326275" cy="29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proceso de la Ciencia de Datos</a:t>
            </a:r>
            <a:endParaRPr/>
          </a:p>
        </p:txBody>
      </p:sp>
      <p:pic>
        <p:nvPicPr>
          <p:cNvPr id="655" name="Google Shape;655;p56"/>
          <p:cNvPicPr preferRelativeResize="0"/>
          <p:nvPr/>
        </p:nvPicPr>
        <p:blipFill rotWithShape="1">
          <a:blip r:embed="rId3">
            <a:alphaModFix/>
          </a:blip>
          <a:srcRect b="0" l="0" r="0" t="46265"/>
          <a:stretch/>
        </p:blipFill>
        <p:spPr>
          <a:xfrm>
            <a:off x="1546987" y="1649000"/>
            <a:ext cx="6050027" cy="307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Secuencia de cursos</a:t>
            </a:r>
            <a:endParaRPr/>
          </a:p>
        </p:txBody>
      </p:sp>
      <p:sp>
        <p:nvSpPr>
          <p:cNvPr id="661" name="Google Shape;661;p57"/>
          <p:cNvSpPr/>
          <p:nvPr/>
        </p:nvSpPr>
        <p:spPr>
          <a:xfrm>
            <a:off x="10" y="1556802"/>
            <a:ext cx="666000" cy="6660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1</a:t>
            </a:r>
            <a:endParaRPr b="1" sz="2400">
              <a:solidFill>
                <a:schemeClr val="accen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2" name="Google Shape;662;p57"/>
          <p:cNvSpPr/>
          <p:nvPr/>
        </p:nvSpPr>
        <p:spPr>
          <a:xfrm>
            <a:off x="590" y="2222802"/>
            <a:ext cx="664800" cy="6648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2</a:t>
            </a:r>
            <a:endParaRPr b="1" sz="2400">
              <a:solidFill>
                <a:schemeClr val="accen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3" name="Google Shape;663;p57"/>
          <p:cNvSpPr/>
          <p:nvPr/>
        </p:nvSpPr>
        <p:spPr>
          <a:xfrm>
            <a:off x="592" y="2920677"/>
            <a:ext cx="664800" cy="6648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3</a:t>
            </a:r>
            <a:endParaRPr b="1" sz="2400">
              <a:solidFill>
                <a:schemeClr val="accen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4" name="Google Shape;664;p57"/>
          <p:cNvSpPr txBox="1"/>
          <p:nvPr>
            <p:ph idx="3" type="subTitle"/>
          </p:nvPr>
        </p:nvSpPr>
        <p:spPr>
          <a:xfrm>
            <a:off x="666000" y="1556813"/>
            <a:ext cx="22476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Introducción a la Ciencia de Datos</a:t>
            </a:r>
            <a:endParaRPr b="0" sz="1600"/>
          </a:p>
        </p:txBody>
      </p:sp>
      <p:sp>
        <p:nvSpPr>
          <p:cNvPr id="665" name="Google Shape;665;p57"/>
          <p:cNvSpPr txBox="1"/>
          <p:nvPr>
            <p:ph idx="3" type="subTitle"/>
          </p:nvPr>
        </p:nvSpPr>
        <p:spPr>
          <a:xfrm>
            <a:off x="666000" y="2222200"/>
            <a:ext cx="2492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Ciencia de Datos para Sensado Inteligente</a:t>
            </a:r>
            <a:endParaRPr b="0" sz="1600"/>
          </a:p>
        </p:txBody>
      </p:sp>
      <p:sp>
        <p:nvSpPr>
          <p:cNvPr id="666" name="Google Shape;666;p57"/>
          <p:cNvSpPr txBox="1"/>
          <p:nvPr>
            <p:ph idx="3" type="subTitle"/>
          </p:nvPr>
        </p:nvSpPr>
        <p:spPr>
          <a:xfrm>
            <a:off x="666000" y="2920688"/>
            <a:ext cx="22476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Reconocimiento de Patrones</a:t>
            </a:r>
            <a:endParaRPr b="0" sz="1600"/>
          </a:p>
        </p:txBody>
      </p:sp>
      <p:pic>
        <p:nvPicPr>
          <p:cNvPr id="667" name="Google Shape;6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300" y="3803142"/>
            <a:ext cx="5093826" cy="81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Google Shape;668;p57"/>
          <p:cNvCxnSpPr/>
          <p:nvPr/>
        </p:nvCxnSpPr>
        <p:spPr>
          <a:xfrm>
            <a:off x="3302275" y="1900850"/>
            <a:ext cx="489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57"/>
          <p:cNvCxnSpPr/>
          <p:nvPr/>
        </p:nvCxnSpPr>
        <p:spPr>
          <a:xfrm>
            <a:off x="3302275" y="2571750"/>
            <a:ext cx="489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57"/>
          <p:cNvCxnSpPr/>
          <p:nvPr/>
        </p:nvCxnSpPr>
        <p:spPr>
          <a:xfrm>
            <a:off x="3324650" y="2571750"/>
            <a:ext cx="10734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57"/>
          <p:cNvCxnSpPr/>
          <p:nvPr/>
        </p:nvCxnSpPr>
        <p:spPr>
          <a:xfrm>
            <a:off x="3302275" y="3253075"/>
            <a:ext cx="4890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57"/>
          <p:cNvCxnSpPr/>
          <p:nvPr/>
        </p:nvCxnSpPr>
        <p:spPr>
          <a:xfrm>
            <a:off x="6144050" y="3253075"/>
            <a:ext cx="1073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8"/>
          <p:cNvSpPr txBox="1"/>
          <p:nvPr>
            <p:ph type="title"/>
          </p:nvPr>
        </p:nvSpPr>
        <p:spPr>
          <a:xfrm>
            <a:off x="798406" y="539500"/>
            <a:ext cx="76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¿Para qué se utiliza?</a:t>
            </a:r>
            <a:endParaRPr/>
          </a:p>
        </p:txBody>
      </p:sp>
      <p:sp>
        <p:nvSpPr>
          <p:cNvPr id="678" name="Google Shape;678;p58"/>
          <p:cNvSpPr txBox="1"/>
          <p:nvPr>
            <p:ph idx="1" type="subTitle"/>
          </p:nvPr>
        </p:nvSpPr>
        <p:spPr>
          <a:xfrm>
            <a:off x="1297050" y="2069950"/>
            <a:ext cx="28179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Examina los datos para obtener información sobre </a:t>
            </a:r>
            <a:r>
              <a:rPr b="1" lang="en" sz="1200">
                <a:solidFill>
                  <a:schemeClr val="dk2"/>
                </a:solidFill>
              </a:rPr>
              <a:t>lo que ha</a:t>
            </a:r>
            <a:r>
              <a:rPr lang="en" sz="1200"/>
              <a:t> ocurrido u ocurre en el entorno de los datos. </a:t>
            </a:r>
            <a:endParaRPr sz="1200"/>
          </a:p>
        </p:txBody>
      </p:sp>
      <p:sp>
        <p:nvSpPr>
          <p:cNvPr id="679" name="Google Shape;679;p58"/>
          <p:cNvSpPr txBox="1"/>
          <p:nvPr>
            <p:ph idx="2" type="subTitle"/>
          </p:nvPr>
        </p:nvSpPr>
        <p:spPr>
          <a:xfrm>
            <a:off x="5066700" y="2069950"/>
            <a:ext cx="26460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 un análisis detallado de los datos para entender </a:t>
            </a:r>
            <a:r>
              <a:rPr b="1" lang="en" sz="1200">
                <a:solidFill>
                  <a:schemeClr val="dk2"/>
                </a:solidFill>
              </a:rPr>
              <a:t>por qué ha </a:t>
            </a:r>
            <a:r>
              <a:rPr lang="en" sz="1200"/>
              <a:t>ocurrido algo. </a:t>
            </a:r>
            <a:endParaRPr sz="1200"/>
          </a:p>
        </p:txBody>
      </p:sp>
      <p:sp>
        <p:nvSpPr>
          <p:cNvPr id="680" name="Google Shape;680;p58"/>
          <p:cNvSpPr txBox="1"/>
          <p:nvPr>
            <p:ph idx="3" type="subTitle"/>
          </p:nvPr>
        </p:nvSpPr>
        <p:spPr>
          <a:xfrm>
            <a:off x="1207600" y="3712825"/>
            <a:ext cx="30264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Utiliza datos históricos para hacer </a:t>
            </a:r>
            <a:r>
              <a:rPr b="1" lang="en" sz="1200">
                <a:solidFill>
                  <a:schemeClr val="dk2"/>
                </a:solidFill>
              </a:rPr>
              <a:t>previsiones</a:t>
            </a:r>
            <a:r>
              <a:rPr lang="en" sz="1200"/>
              <a:t> sobre los patrones de datos que pueden producirse en el futuro.</a:t>
            </a:r>
            <a:endParaRPr sz="1200"/>
          </a:p>
        </p:txBody>
      </p:sp>
      <p:sp>
        <p:nvSpPr>
          <p:cNvPr id="681" name="Google Shape;681;p58"/>
          <p:cNvSpPr txBox="1"/>
          <p:nvPr>
            <p:ph idx="4" type="subTitle"/>
          </p:nvPr>
        </p:nvSpPr>
        <p:spPr>
          <a:xfrm>
            <a:off x="4983000" y="3711400"/>
            <a:ext cx="28179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 solo predice lo que es probable que ocurra, sino que sugiere una respuesta </a:t>
            </a:r>
            <a:r>
              <a:rPr b="1" lang="en" sz="1200">
                <a:solidFill>
                  <a:schemeClr val="dk2"/>
                </a:solidFill>
              </a:rPr>
              <a:t>óptima</a:t>
            </a:r>
            <a:r>
              <a:rPr lang="en" sz="1200"/>
              <a:t> para ese resultado. </a:t>
            </a:r>
            <a:endParaRPr sz="1200"/>
          </a:p>
        </p:txBody>
      </p:sp>
      <p:sp>
        <p:nvSpPr>
          <p:cNvPr id="682" name="Google Shape;682;p58"/>
          <p:cNvSpPr txBox="1"/>
          <p:nvPr>
            <p:ph idx="5" type="subTitle"/>
          </p:nvPr>
        </p:nvSpPr>
        <p:spPr>
          <a:xfrm>
            <a:off x="1345350" y="1726450"/>
            <a:ext cx="28179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Análisis</a:t>
            </a:r>
            <a:r>
              <a:rPr lang="en"/>
              <a:t> descriptivo</a:t>
            </a:r>
            <a:endParaRPr/>
          </a:p>
        </p:txBody>
      </p:sp>
      <p:sp>
        <p:nvSpPr>
          <p:cNvPr id="683" name="Google Shape;683;p58"/>
          <p:cNvSpPr txBox="1"/>
          <p:nvPr>
            <p:ph idx="6" type="subTitle"/>
          </p:nvPr>
        </p:nvSpPr>
        <p:spPr>
          <a:xfrm>
            <a:off x="1321200" y="3369425"/>
            <a:ext cx="2866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Análisis</a:t>
            </a:r>
            <a:r>
              <a:rPr lang="en"/>
              <a:t> predictivo</a:t>
            </a:r>
            <a:endParaRPr/>
          </a:p>
        </p:txBody>
      </p:sp>
      <p:sp>
        <p:nvSpPr>
          <p:cNvPr id="684" name="Google Shape;684;p58"/>
          <p:cNvSpPr txBox="1"/>
          <p:nvPr>
            <p:ph idx="7" type="subTitle"/>
          </p:nvPr>
        </p:nvSpPr>
        <p:spPr>
          <a:xfrm>
            <a:off x="4824000" y="1726450"/>
            <a:ext cx="31359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Análisis de </a:t>
            </a:r>
            <a:r>
              <a:rPr lang="en"/>
              <a:t>diagnóstico</a:t>
            </a:r>
            <a:endParaRPr/>
          </a:p>
        </p:txBody>
      </p:sp>
      <p:sp>
        <p:nvSpPr>
          <p:cNvPr id="685" name="Google Shape;685;p58"/>
          <p:cNvSpPr txBox="1"/>
          <p:nvPr>
            <p:ph idx="8" type="subTitle"/>
          </p:nvPr>
        </p:nvSpPr>
        <p:spPr>
          <a:xfrm>
            <a:off x="4983000" y="3369425"/>
            <a:ext cx="28179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Análisis</a:t>
            </a:r>
            <a:r>
              <a:rPr lang="en"/>
              <a:t> prescriptivo</a:t>
            </a:r>
            <a:endParaRPr/>
          </a:p>
        </p:txBody>
      </p:sp>
      <p:grpSp>
        <p:nvGrpSpPr>
          <p:cNvPr id="686" name="Google Shape;686;p58"/>
          <p:cNvGrpSpPr/>
          <p:nvPr/>
        </p:nvGrpSpPr>
        <p:grpSpPr>
          <a:xfrm>
            <a:off x="7714940" y="3080962"/>
            <a:ext cx="709021" cy="693789"/>
            <a:chOff x="7714940" y="3080962"/>
            <a:chExt cx="709021" cy="693789"/>
          </a:xfrm>
        </p:grpSpPr>
        <p:pic>
          <p:nvPicPr>
            <p:cNvPr id="687" name="Google Shape;687;p58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714940" y="3080962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58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8066188" y="3423404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9" name="Google Shape;689;p58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4393103" y="3018087"/>
            <a:ext cx="357774" cy="35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362" y="410075"/>
            <a:ext cx="6089275" cy="45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9"/>
          <p:cNvSpPr txBox="1"/>
          <p:nvPr/>
        </p:nvSpPr>
        <p:spPr>
          <a:xfrm>
            <a:off x="792050" y="4707250"/>
            <a:ext cx="753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https://www.datasciencecentral.com/data-management/</a:t>
            </a:r>
            <a:endParaRPr sz="800"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96" name="Google Shape;696;p59"/>
          <p:cNvSpPr/>
          <p:nvPr/>
        </p:nvSpPr>
        <p:spPr>
          <a:xfrm>
            <a:off x="3928200" y="699050"/>
            <a:ext cx="1497600" cy="54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401" y="549172"/>
            <a:ext cx="2827174" cy="4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del curso</a:t>
            </a:r>
            <a:endParaRPr/>
          </a:p>
        </p:txBody>
      </p:sp>
      <p:grpSp>
        <p:nvGrpSpPr>
          <p:cNvPr id="206" name="Google Shape;206;p33"/>
          <p:cNvGrpSpPr/>
          <p:nvPr/>
        </p:nvGrpSpPr>
        <p:grpSpPr>
          <a:xfrm>
            <a:off x="6747053" y="3880037"/>
            <a:ext cx="668566" cy="610538"/>
            <a:chOff x="6747053" y="3880037"/>
            <a:chExt cx="668566" cy="610538"/>
          </a:xfrm>
        </p:grpSpPr>
        <p:pic>
          <p:nvPicPr>
            <p:cNvPr id="207" name="Google Shape;207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747053" y="3880037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33"/>
            <p:cNvSpPr/>
            <p:nvPr/>
          </p:nvSpPr>
          <p:spPr>
            <a:xfrm>
              <a:off x="7104819" y="417977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33"/>
          <p:cNvGrpSpPr/>
          <p:nvPr/>
        </p:nvGrpSpPr>
        <p:grpSpPr>
          <a:xfrm>
            <a:off x="6893340" y="1324262"/>
            <a:ext cx="1528253" cy="2172546"/>
            <a:chOff x="6893340" y="1324262"/>
            <a:chExt cx="1528253" cy="2172546"/>
          </a:xfrm>
        </p:grpSpPr>
        <p:pic>
          <p:nvPicPr>
            <p:cNvPr id="210" name="Google Shape;210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251128" y="2038337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700490" y="3145462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33"/>
            <p:cNvSpPr/>
            <p:nvPr/>
          </p:nvSpPr>
          <p:spPr>
            <a:xfrm>
              <a:off x="7274619" y="167560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8110794" y="2789135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4" name="Google Shape;214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585415" y="2390262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33"/>
            <p:cNvSpPr/>
            <p:nvPr/>
          </p:nvSpPr>
          <p:spPr>
            <a:xfrm>
              <a:off x="7274619" y="274160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6941469" y="3052410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7" name="Google Shape;217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6893340" y="2390262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3"/>
            <p:cNvPicPr preferRelativeResize="0"/>
            <p:nvPr/>
          </p:nvPicPr>
          <p:blipFill rotWithShape="1">
            <a:blip r:embed="rId3">
              <a:alphaModFix/>
            </a:blip>
            <a:srcRect b="16825" l="13625" r="22284" t="16222"/>
            <a:stretch/>
          </p:blipFill>
          <p:spPr>
            <a:xfrm>
              <a:off x="7585415" y="1324262"/>
              <a:ext cx="357774" cy="3513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33"/>
          <p:cNvSpPr txBox="1"/>
          <p:nvPr>
            <p:ph idx="1" type="subTitle"/>
          </p:nvPr>
        </p:nvSpPr>
        <p:spPr>
          <a:xfrm>
            <a:off x="962550" y="1324250"/>
            <a:ext cx="53727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El </a:t>
            </a:r>
            <a:r>
              <a:rPr b="1" lang="en" sz="1600"/>
              <a:t>curso</a:t>
            </a:r>
            <a:r>
              <a:rPr lang="en" sz="1600"/>
              <a:t> busca proporcionar al estudiante </a:t>
            </a:r>
            <a:r>
              <a:rPr b="1" lang="en" sz="1600">
                <a:solidFill>
                  <a:schemeClr val="dk2"/>
                </a:solidFill>
              </a:rPr>
              <a:t>herramientas </a:t>
            </a:r>
            <a:r>
              <a:rPr lang="en" sz="1600"/>
              <a:t>que le permitan iniciar en el área de </a:t>
            </a:r>
            <a:r>
              <a:rPr b="1" lang="en" sz="1600"/>
              <a:t>ciencias de datos</a:t>
            </a:r>
            <a:r>
              <a:rPr lang="en" sz="1600"/>
              <a:t>, en particular, generar </a:t>
            </a:r>
            <a:r>
              <a:rPr b="1" lang="en" sz="1600">
                <a:solidFill>
                  <a:srgbClr val="5F8195"/>
                </a:solidFill>
              </a:rPr>
              <a:t>modelos de aprendizaje</a:t>
            </a:r>
            <a:r>
              <a:rPr lang="en" sz="1600"/>
              <a:t> basados en grandes volúmenes de datos.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Pretende también que el estudiante entienda y maneje los métodos de </a:t>
            </a:r>
            <a:r>
              <a:rPr b="1" lang="en" sz="1600">
                <a:solidFill>
                  <a:schemeClr val="lt2"/>
                </a:solidFill>
              </a:rPr>
              <a:t>estadística</a:t>
            </a:r>
            <a:r>
              <a:rPr lang="en" sz="1600"/>
              <a:t> e </a:t>
            </a:r>
            <a:r>
              <a:rPr b="1" lang="en" sz="1600">
                <a:solidFill>
                  <a:schemeClr val="lt2"/>
                </a:solidFill>
              </a:rPr>
              <a:t>inteligencia artificial</a:t>
            </a:r>
            <a:r>
              <a:rPr lang="en" sz="1600"/>
              <a:t> más empleados.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Publicaciones científicas</a:t>
            </a:r>
            <a:endParaRPr/>
          </a:p>
        </p:txBody>
      </p:sp>
      <p:pic>
        <p:nvPicPr>
          <p:cNvPr id="703" name="Google Shape;703;p60"/>
          <p:cNvPicPr preferRelativeResize="0"/>
          <p:nvPr/>
        </p:nvPicPr>
        <p:blipFill rotWithShape="1">
          <a:blip r:embed="rId3">
            <a:alphaModFix/>
          </a:blip>
          <a:srcRect b="0" l="0" r="0" t="7961"/>
          <a:stretch/>
        </p:blipFill>
        <p:spPr>
          <a:xfrm>
            <a:off x="1526550" y="1522250"/>
            <a:ext cx="6090898" cy="31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613" y="2051176"/>
            <a:ext cx="3418776" cy="7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813" y="1664300"/>
            <a:ext cx="929575" cy="3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1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Publicaciones por área</a:t>
            </a:r>
            <a:endParaRPr/>
          </a:p>
        </p:txBody>
      </p:sp>
      <p:pic>
        <p:nvPicPr>
          <p:cNvPr id="711" name="Google Shape;7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025" y="1453950"/>
            <a:ext cx="5877951" cy="33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012" y="1478825"/>
            <a:ext cx="6793976" cy="30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2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Publicaciones por país</a:t>
            </a:r>
            <a:endParaRPr/>
          </a:p>
        </p:txBody>
      </p:sp>
      <p:pic>
        <p:nvPicPr>
          <p:cNvPr id="718" name="Google Shape;7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900" y="2056875"/>
            <a:ext cx="1511874" cy="187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63"/>
          <p:cNvPicPr preferRelativeResize="0"/>
          <p:nvPr/>
        </p:nvPicPr>
        <p:blipFill rotWithShape="1">
          <a:blip r:embed="rId3">
            <a:alphaModFix/>
          </a:blip>
          <a:srcRect b="22438" l="0" r="0" t="21729"/>
          <a:stretch/>
        </p:blipFill>
        <p:spPr>
          <a:xfrm>
            <a:off x="0" y="19023"/>
            <a:ext cx="9144000" cy="5105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64"/>
          <p:cNvPicPr preferRelativeResize="0"/>
          <p:nvPr/>
        </p:nvPicPr>
        <p:blipFill rotWithShape="1">
          <a:blip r:embed="rId3">
            <a:alphaModFix/>
          </a:blip>
          <a:srcRect b="0" l="0" r="0" t="10929"/>
          <a:stretch/>
        </p:blipFill>
        <p:spPr>
          <a:xfrm>
            <a:off x="1143000" y="853725"/>
            <a:ext cx="6858000" cy="34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5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Libro</a:t>
            </a:r>
            <a:endParaRPr/>
          </a:p>
        </p:txBody>
      </p:sp>
      <p:sp>
        <p:nvSpPr>
          <p:cNvPr id="734" name="Google Shape;734;p65"/>
          <p:cNvSpPr txBox="1"/>
          <p:nvPr/>
        </p:nvSpPr>
        <p:spPr>
          <a:xfrm>
            <a:off x="4963375" y="1980000"/>
            <a:ext cx="3593400" cy="194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00.00-Preface.ipynb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01.00-IPython-Beyond-Normal-Python.ipynb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01.01-Help-And-Documentation.ipynb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01.02-Shell-Keyboard-Shortcuts.ipynb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01.03-Magic-Commands.ipynb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01.04-Input-Output-History.ipynb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01.05-IPython-And-Shell-Commands.ipynb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01.06-Errors-and-Debugging.ipynb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01.07-Timing-and-Profiling.ipynb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01.08-More-IPython-Resources.ipynb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35" name="Google Shape;73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6" name="Google Shape;7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05" y="1980000"/>
            <a:ext cx="1480745" cy="19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7136" r="16599" t="0"/>
          <a:stretch/>
        </p:blipFill>
        <p:spPr>
          <a:xfrm>
            <a:off x="3103225" y="2432025"/>
            <a:ext cx="10820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6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r>
              <a:rPr lang="en"/>
              <a:t>!</a:t>
            </a:r>
            <a:endParaRPr/>
          </a:p>
        </p:txBody>
      </p:sp>
      <p:sp>
        <p:nvSpPr>
          <p:cNvPr id="743" name="Google Shape;743;p66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¿Alguna pregunta</a:t>
            </a: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?</a:t>
            </a:r>
            <a:endParaRPr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hussein</a:t>
            </a:r>
            <a:r>
              <a:rPr lang="en"/>
              <a:t>@cicese.mx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https://sites.google.com/view/husseinlopeznava</a:t>
            </a:r>
            <a:endParaRPr/>
          </a:p>
        </p:txBody>
      </p:sp>
      <p:grpSp>
        <p:nvGrpSpPr>
          <p:cNvPr id="744" name="Google Shape;744;p66"/>
          <p:cNvGrpSpPr/>
          <p:nvPr/>
        </p:nvGrpSpPr>
        <p:grpSpPr>
          <a:xfrm>
            <a:off x="4309559" y="2928275"/>
            <a:ext cx="525300" cy="525300"/>
            <a:chOff x="4309559" y="2928275"/>
            <a:chExt cx="525300" cy="525300"/>
          </a:xfrm>
        </p:grpSpPr>
        <p:sp>
          <p:nvSpPr>
            <p:cNvPr id="745" name="Google Shape;745;p66"/>
            <p:cNvSpPr/>
            <p:nvPr/>
          </p:nvSpPr>
          <p:spPr>
            <a:xfrm>
              <a:off x="4309559" y="2928275"/>
              <a:ext cx="525300" cy="52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6" name="Google Shape;746;p66"/>
            <p:cNvGrpSpPr/>
            <p:nvPr/>
          </p:nvGrpSpPr>
          <p:grpSpPr>
            <a:xfrm>
              <a:off x="4412298" y="3045942"/>
              <a:ext cx="320315" cy="286423"/>
              <a:chOff x="3824739" y="3890112"/>
              <a:chExt cx="208105" cy="186110"/>
            </a:xfrm>
          </p:grpSpPr>
          <p:sp>
            <p:nvSpPr>
              <p:cNvPr id="747" name="Google Shape;747;p66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66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66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0" name="Google Shape;750;p66"/>
          <p:cNvSpPr/>
          <p:nvPr/>
        </p:nvSpPr>
        <p:spPr>
          <a:xfrm>
            <a:off x="5351494" y="2928275"/>
            <a:ext cx="525300" cy="525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8040000" dist="1047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6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6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6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6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644" y="2368622"/>
            <a:ext cx="743125" cy="9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66"/>
          <p:cNvSpPr txBox="1"/>
          <p:nvPr/>
        </p:nvSpPr>
        <p:spPr>
          <a:xfrm>
            <a:off x="3109650" y="4409325"/>
            <a:ext cx="2924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8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was based on a template by </a:t>
            </a:r>
            <a:r>
              <a:rPr b="1" lang="en" sz="800" u="sng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Slidesgo</a:t>
            </a:r>
            <a:r>
              <a:rPr lang="en" sz="8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800" u="sng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Flaticon</a:t>
            </a:r>
            <a:r>
              <a:rPr lang="en" sz="8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8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56" name="Google Shape;756;p66"/>
          <p:cNvSpPr/>
          <p:nvPr/>
        </p:nvSpPr>
        <p:spPr>
          <a:xfrm>
            <a:off x="2117000" y="3622400"/>
            <a:ext cx="49329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757" name="Google Shape;757;p66"/>
          <p:cNvGrpSpPr/>
          <p:nvPr/>
        </p:nvGrpSpPr>
        <p:grpSpPr>
          <a:xfrm>
            <a:off x="3267625" y="2928275"/>
            <a:ext cx="525300" cy="525300"/>
            <a:chOff x="3267625" y="2928275"/>
            <a:chExt cx="525300" cy="525300"/>
          </a:xfrm>
        </p:grpSpPr>
        <p:sp>
          <p:nvSpPr>
            <p:cNvPr id="758" name="Google Shape;758;p66"/>
            <p:cNvSpPr/>
            <p:nvPr/>
          </p:nvSpPr>
          <p:spPr>
            <a:xfrm>
              <a:off x="3267625" y="2928275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9" name="Google Shape;759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4868" y="3049982"/>
              <a:ext cx="310799" cy="3108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chemeClr val="accent6">
                  <a:alpha val="50000"/>
                </a:schemeClr>
              </a:outerShdw>
            </a:effectLst>
          </p:spPr>
        </p:pic>
      </p:grpSp>
      <p:pic>
        <p:nvPicPr>
          <p:cNvPr id="760" name="Google Shape;76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8750" y="3054096"/>
            <a:ext cx="310799" cy="29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885" y="2207626"/>
            <a:ext cx="1308768" cy="1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Temario</a:t>
            </a:r>
            <a:endParaRPr/>
          </a:p>
        </p:txBody>
      </p:sp>
      <p:grpSp>
        <p:nvGrpSpPr>
          <p:cNvPr id="225" name="Google Shape;225;p34"/>
          <p:cNvGrpSpPr/>
          <p:nvPr/>
        </p:nvGrpSpPr>
        <p:grpSpPr>
          <a:xfrm>
            <a:off x="0" y="1748597"/>
            <a:ext cx="1645836" cy="2798803"/>
            <a:chOff x="0" y="1189989"/>
            <a:chExt cx="2726700" cy="3482831"/>
          </a:xfrm>
        </p:grpSpPr>
        <p:sp>
          <p:nvSpPr>
            <p:cNvPr id="226" name="Google Shape;226;p34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Unidad</a:t>
              </a:r>
              <a:r>
                <a:rPr lang="en">
                  <a:solidFill>
                    <a:srgbClr val="FFFFFF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1</a:t>
              </a:r>
              <a:endParaRPr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27" name="Google Shape;227;p34"/>
            <p:cNvSpPr txBox="1"/>
            <p:nvPr/>
          </p:nvSpPr>
          <p:spPr>
            <a:xfrm>
              <a:off x="410854" y="2057120"/>
              <a:ext cx="2140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Albert Sans"/>
                  <a:ea typeface="Albert Sans"/>
                  <a:cs typeface="Albert Sans"/>
                  <a:sym typeface="Albert Sans"/>
                </a:rPr>
                <a:t>Introducción</a:t>
              </a:r>
              <a:endParaRPr sz="12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228" name="Google Shape;228;p34"/>
          <p:cNvGrpSpPr/>
          <p:nvPr/>
        </p:nvGrpSpPr>
        <p:grpSpPr>
          <a:xfrm>
            <a:off x="1366203" y="1748425"/>
            <a:ext cx="1533929" cy="2798975"/>
            <a:chOff x="2263425" y="1189775"/>
            <a:chExt cx="2541300" cy="3483045"/>
          </a:xfrm>
        </p:grpSpPr>
        <p:sp>
          <p:nvSpPr>
            <p:cNvPr id="229" name="Google Shape;229;p34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2</a:t>
              </a:r>
              <a:endParaRPr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30" name="Google Shape;230;p34"/>
            <p:cNvSpPr txBox="1"/>
            <p:nvPr/>
          </p:nvSpPr>
          <p:spPr>
            <a:xfrm>
              <a:off x="2512177" y="2057120"/>
              <a:ext cx="2103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Albert Sans"/>
                  <a:ea typeface="Albert Sans"/>
                  <a:cs typeface="Albert Sans"/>
                  <a:sym typeface="Albert Sans"/>
                </a:rPr>
                <a:t>Procesamiento de datos</a:t>
              </a:r>
              <a:endParaRPr sz="12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231" name="Google Shape;231;p34"/>
          <p:cNvGrpSpPr/>
          <p:nvPr/>
        </p:nvGrpSpPr>
        <p:grpSpPr>
          <a:xfrm>
            <a:off x="2613572" y="1748425"/>
            <a:ext cx="1533929" cy="2798975"/>
            <a:chOff x="4329974" y="1189775"/>
            <a:chExt cx="2541300" cy="3483045"/>
          </a:xfrm>
        </p:grpSpPr>
        <p:sp>
          <p:nvSpPr>
            <p:cNvPr id="232" name="Google Shape;232;p34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3</a:t>
              </a:r>
              <a:endParaRPr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33" name="Google Shape;233;p34"/>
            <p:cNvSpPr txBox="1"/>
            <p:nvPr/>
          </p:nvSpPr>
          <p:spPr>
            <a:xfrm>
              <a:off x="4613555" y="2057120"/>
              <a:ext cx="2035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Albert Sans"/>
                  <a:ea typeface="Albert Sans"/>
                  <a:cs typeface="Albert Sans"/>
                  <a:sym typeface="Albert Sans"/>
                </a:rPr>
                <a:t>Regresión</a:t>
              </a:r>
              <a:endParaRPr sz="12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234" name="Google Shape;234;p34"/>
          <p:cNvGrpSpPr/>
          <p:nvPr/>
        </p:nvGrpSpPr>
        <p:grpSpPr>
          <a:xfrm>
            <a:off x="3861072" y="1748425"/>
            <a:ext cx="1533929" cy="2798975"/>
            <a:chOff x="6396739" y="1189775"/>
            <a:chExt cx="2541300" cy="3483045"/>
          </a:xfrm>
        </p:grpSpPr>
        <p:sp>
          <p:nvSpPr>
            <p:cNvPr id="235" name="Google Shape;235;p34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4</a:t>
              </a:r>
              <a:endParaRPr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36" name="Google Shape;236;p34"/>
            <p:cNvSpPr txBox="1"/>
            <p:nvPr/>
          </p:nvSpPr>
          <p:spPr>
            <a:xfrm>
              <a:off x="6602503" y="2057120"/>
              <a:ext cx="2172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Albert Sans"/>
                  <a:ea typeface="Albert Sans"/>
                  <a:cs typeface="Albert Sans"/>
                  <a:sym typeface="Albert Sans"/>
                </a:rPr>
                <a:t>Aprendizaje no supervisado</a:t>
              </a:r>
              <a:endParaRPr sz="12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237" name="Google Shape;237;p34"/>
          <p:cNvGrpSpPr/>
          <p:nvPr/>
        </p:nvGrpSpPr>
        <p:grpSpPr>
          <a:xfrm>
            <a:off x="5115270" y="1748425"/>
            <a:ext cx="1533929" cy="2798975"/>
            <a:chOff x="2263425" y="1189775"/>
            <a:chExt cx="2541300" cy="3483045"/>
          </a:xfrm>
        </p:grpSpPr>
        <p:sp>
          <p:nvSpPr>
            <p:cNvPr id="238" name="Google Shape;238;p34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5</a:t>
              </a:r>
              <a:endParaRPr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39" name="Google Shape;239;p34"/>
            <p:cNvSpPr txBox="1"/>
            <p:nvPr/>
          </p:nvSpPr>
          <p:spPr>
            <a:xfrm>
              <a:off x="2512204" y="2057120"/>
              <a:ext cx="2089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Albert Sans"/>
                  <a:ea typeface="Albert Sans"/>
                  <a:cs typeface="Albert Sans"/>
                  <a:sym typeface="Albert Sans"/>
                </a:rPr>
                <a:t>Aprendizaje supervisado</a:t>
              </a:r>
              <a:endParaRPr sz="12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240" name="Google Shape;240;p34"/>
          <p:cNvGrpSpPr/>
          <p:nvPr/>
        </p:nvGrpSpPr>
        <p:grpSpPr>
          <a:xfrm>
            <a:off x="6362639" y="1748425"/>
            <a:ext cx="1533929" cy="2798975"/>
            <a:chOff x="4329974" y="1189775"/>
            <a:chExt cx="2541300" cy="3483045"/>
          </a:xfrm>
        </p:grpSpPr>
        <p:sp>
          <p:nvSpPr>
            <p:cNvPr id="241" name="Google Shape;241;p34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6</a:t>
              </a:r>
              <a:endParaRPr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42" name="Google Shape;242;p34"/>
            <p:cNvSpPr txBox="1"/>
            <p:nvPr/>
          </p:nvSpPr>
          <p:spPr>
            <a:xfrm>
              <a:off x="4613527" y="2057120"/>
              <a:ext cx="2093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Albert Sans"/>
                  <a:ea typeface="Albert Sans"/>
                  <a:cs typeface="Albert Sans"/>
                  <a:sym typeface="Albert Sans"/>
                </a:rPr>
                <a:t>Meta aprendizaje</a:t>
              </a:r>
              <a:endParaRPr sz="12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243" name="Google Shape;243;p34"/>
          <p:cNvGrpSpPr/>
          <p:nvPr/>
        </p:nvGrpSpPr>
        <p:grpSpPr>
          <a:xfrm>
            <a:off x="7610139" y="1748425"/>
            <a:ext cx="1533929" cy="2798975"/>
            <a:chOff x="6396739" y="1189775"/>
            <a:chExt cx="2541300" cy="3483045"/>
          </a:xfrm>
        </p:grpSpPr>
        <p:sp>
          <p:nvSpPr>
            <p:cNvPr id="244" name="Google Shape;244;p34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7</a:t>
              </a:r>
              <a:endParaRPr sz="15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45" name="Google Shape;245;p34"/>
            <p:cNvSpPr txBox="1"/>
            <p:nvPr/>
          </p:nvSpPr>
          <p:spPr>
            <a:xfrm>
              <a:off x="6714905" y="2057120"/>
              <a:ext cx="2071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Albert Sans"/>
                  <a:ea typeface="Albert Sans"/>
                  <a:cs typeface="Albert Sans"/>
                  <a:sym typeface="Albert Sans"/>
                </a:rPr>
                <a:t>Aprendizaje profundo</a:t>
              </a:r>
              <a:endParaRPr sz="1200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250" y="35665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038" y="35665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2475" y="35665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1775" y="35665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6675" y="3519900"/>
            <a:ext cx="666000" cy="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563" y="3566542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43350" y="356655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Evaluación</a:t>
            </a:r>
            <a:endParaRPr/>
          </a:p>
        </p:txBody>
      </p:sp>
      <p:grpSp>
        <p:nvGrpSpPr>
          <p:cNvPr id="258" name="Google Shape;258;p35"/>
          <p:cNvGrpSpPr/>
          <p:nvPr/>
        </p:nvGrpSpPr>
        <p:grpSpPr>
          <a:xfrm>
            <a:off x="1661375" y="1646088"/>
            <a:ext cx="1942800" cy="1569600"/>
            <a:chOff x="1660800" y="1171213"/>
            <a:chExt cx="1942800" cy="1569600"/>
          </a:xfrm>
        </p:grpSpPr>
        <p:sp>
          <p:nvSpPr>
            <p:cNvPr id="259" name="Google Shape;259;p35"/>
            <p:cNvSpPr/>
            <p:nvPr/>
          </p:nvSpPr>
          <p:spPr>
            <a:xfrm>
              <a:off x="1660800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5"/>
            <p:cNvSpPr txBox="1"/>
            <p:nvPr/>
          </p:nvSpPr>
          <p:spPr>
            <a:xfrm>
              <a:off x="1879865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20%</a:t>
              </a:r>
              <a:endParaRPr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35"/>
            <p:cNvSpPr txBox="1"/>
            <p:nvPr/>
          </p:nvSpPr>
          <p:spPr>
            <a:xfrm>
              <a:off x="1879863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Lecturas y tareas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35"/>
          <p:cNvGrpSpPr/>
          <p:nvPr/>
        </p:nvGrpSpPr>
        <p:grpSpPr>
          <a:xfrm>
            <a:off x="3601175" y="1646088"/>
            <a:ext cx="1942800" cy="1569600"/>
            <a:chOff x="3600600" y="1170963"/>
            <a:chExt cx="1942800" cy="1569600"/>
          </a:xfrm>
        </p:grpSpPr>
        <p:sp>
          <p:nvSpPr>
            <p:cNvPr id="263" name="Google Shape;263;p35"/>
            <p:cNvSpPr/>
            <p:nvPr/>
          </p:nvSpPr>
          <p:spPr>
            <a:xfrm>
              <a:off x="3600600" y="1170963"/>
              <a:ext cx="1942800" cy="1569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5"/>
            <p:cNvSpPr txBox="1"/>
            <p:nvPr/>
          </p:nvSpPr>
          <p:spPr>
            <a:xfrm>
              <a:off x="3819008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50%</a:t>
              </a:r>
              <a:endParaRPr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35"/>
            <p:cNvSpPr txBox="1"/>
            <p:nvPr/>
          </p:nvSpPr>
          <p:spPr>
            <a:xfrm>
              <a:off x="3819008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Prácticas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35"/>
          <p:cNvGrpSpPr/>
          <p:nvPr/>
        </p:nvGrpSpPr>
        <p:grpSpPr>
          <a:xfrm>
            <a:off x="5540409" y="1663039"/>
            <a:ext cx="1942800" cy="1552648"/>
            <a:chOff x="5539816" y="1171213"/>
            <a:chExt cx="1942800" cy="1569600"/>
          </a:xfrm>
        </p:grpSpPr>
        <p:sp>
          <p:nvSpPr>
            <p:cNvPr id="267" name="Google Shape;267;p35"/>
            <p:cNvSpPr/>
            <p:nvPr/>
          </p:nvSpPr>
          <p:spPr>
            <a:xfrm flipH="1">
              <a:off x="5539816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5"/>
            <p:cNvSpPr txBox="1"/>
            <p:nvPr/>
          </p:nvSpPr>
          <p:spPr>
            <a:xfrm>
              <a:off x="5762399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30%</a:t>
              </a:r>
              <a:endParaRPr sz="2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35"/>
            <p:cNvSpPr txBox="1"/>
            <p:nvPr/>
          </p:nvSpPr>
          <p:spPr>
            <a:xfrm>
              <a:off x="5762397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final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35"/>
          <p:cNvGrpSpPr/>
          <p:nvPr/>
        </p:nvGrpSpPr>
        <p:grpSpPr>
          <a:xfrm>
            <a:off x="3474468" y="2402446"/>
            <a:ext cx="260366" cy="260366"/>
            <a:chOff x="3157188" y="909150"/>
            <a:chExt cx="470400" cy="470400"/>
          </a:xfrm>
        </p:grpSpPr>
        <p:sp>
          <p:nvSpPr>
            <p:cNvPr id="271" name="Google Shape;271;p35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35"/>
          <p:cNvGrpSpPr/>
          <p:nvPr/>
        </p:nvGrpSpPr>
        <p:grpSpPr>
          <a:xfrm>
            <a:off x="5413627" y="2402446"/>
            <a:ext cx="260366" cy="260366"/>
            <a:chOff x="3157188" y="909150"/>
            <a:chExt cx="470400" cy="470400"/>
          </a:xfrm>
        </p:grpSpPr>
        <p:sp>
          <p:nvSpPr>
            <p:cNvPr id="274" name="Google Shape;274;p35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5"/>
          <p:cNvGrpSpPr/>
          <p:nvPr/>
        </p:nvGrpSpPr>
        <p:grpSpPr>
          <a:xfrm>
            <a:off x="1660800" y="3198828"/>
            <a:ext cx="5822400" cy="1302832"/>
            <a:chOff x="1660791" y="2723853"/>
            <a:chExt cx="5822400" cy="1525922"/>
          </a:xfrm>
        </p:grpSpPr>
        <p:sp>
          <p:nvSpPr>
            <p:cNvPr id="277" name="Google Shape;277;p35"/>
            <p:cNvSpPr/>
            <p:nvPr/>
          </p:nvSpPr>
          <p:spPr>
            <a:xfrm rot="10800000">
              <a:off x="1660791" y="2723853"/>
              <a:ext cx="5822400" cy="15258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 txBox="1"/>
            <p:nvPr/>
          </p:nvSpPr>
          <p:spPr>
            <a:xfrm>
              <a:off x="1660791" y="2948075"/>
              <a:ext cx="56901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778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Las lecturas, tareas y prácticas son obligatorias y deben ser completadas en tiempo y forma.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778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Por cada lectura deberá crearse un reporte de máximo una cuartilla.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778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Para cada práctica debe crearse un Notebook y deberá agregarse al repositorio personal.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778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 reporte del proyecto deberá describir el trabajo de investigación en formato de artículo.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imeline del curso</a:t>
            </a: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7710918" y="2911862"/>
            <a:ext cx="71700" cy="71700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"/>
          <p:cNvSpPr/>
          <p:nvPr/>
        </p:nvSpPr>
        <p:spPr>
          <a:xfrm>
            <a:off x="1214950" y="2883100"/>
            <a:ext cx="1678500" cy="15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/>
          <p:nvPr/>
        </p:nvSpPr>
        <p:spPr>
          <a:xfrm>
            <a:off x="2893497" y="2883100"/>
            <a:ext cx="1678500" cy="15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4572019" y="2883100"/>
            <a:ext cx="1678500" cy="1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6250553" y="2883100"/>
            <a:ext cx="1678500" cy="1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36"/>
          <p:cNvCxnSpPr>
            <a:stCxn id="285" idx="0"/>
            <a:endCxn id="290" idx="2"/>
          </p:cNvCxnSpPr>
          <p:nvPr/>
        </p:nvCxnSpPr>
        <p:spPr>
          <a:xfrm rot="10800000">
            <a:off x="2054200" y="2543200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90" name="Google Shape;290;p36"/>
          <p:cNvSpPr txBox="1"/>
          <p:nvPr/>
        </p:nvSpPr>
        <p:spPr>
          <a:xfrm flipH="1">
            <a:off x="982600" y="208220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2020</a:t>
            </a:r>
            <a:endParaRPr b="1" sz="20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 flipH="1">
            <a:off x="982602" y="1673433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66% inscritos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 flipH="1">
            <a:off x="2663450" y="337500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2021</a:t>
            </a:r>
            <a:endParaRPr b="1" sz="20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 flipH="1">
            <a:off x="2661127" y="369559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60% inscritos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94" name="Google Shape;294;p36"/>
          <p:cNvCxnSpPr>
            <a:stCxn id="292" idx="0"/>
            <a:endCxn id="286" idx="2"/>
          </p:cNvCxnSpPr>
          <p:nvPr/>
        </p:nvCxnSpPr>
        <p:spPr>
          <a:xfrm rot="10800000">
            <a:off x="3732650" y="3035100"/>
            <a:ext cx="2400" cy="33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295" name="Google Shape;295;p36"/>
          <p:cNvSpPr txBox="1"/>
          <p:nvPr/>
        </p:nvSpPr>
        <p:spPr>
          <a:xfrm flipH="1">
            <a:off x="4339675" y="208220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Epilogue"/>
                <a:ea typeface="Epilogue"/>
                <a:cs typeface="Epilogue"/>
                <a:sym typeface="Epilogue"/>
              </a:rPr>
              <a:t>2022</a:t>
            </a:r>
            <a:endParaRPr b="1" sz="2000">
              <a:solidFill>
                <a:schemeClr val="lt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 flipH="1">
            <a:off x="4339677" y="1673433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No se ofertó </a:t>
            </a:r>
            <a:endParaRPr>
              <a:solidFill>
                <a:srgbClr val="00C3B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 flipH="1">
            <a:off x="6018200" y="337500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2023</a:t>
            </a:r>
            <a:endParaRPr b="1" sz="20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 flipH="1">
            <a:off x="6018202" y="369559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73% inscritos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99" name="Google Shape;299;p36"/>
          <p:cNvCxnSpPr>
            <a:stCxn id="287" idx="0"/>
            <a:endCxn id="295" idx="2"/>
          </p:cNvCxnSpPr>
          <p:nvPr/>
        </p:nvCxnSpPr>
        <p:spPr>
          <a:xfrm rot="10800000">
            <a:off x="5411269" y="2543200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00" name="Google Shape;300;p36"/>
          <p:cNvCxnSpPr>
            <a:stCxn id="297" idx="0"/>
            <a:endCxn id="288" idx="2"/>
          </p:cNvCxnSpPr>
          <p:nvPr/>
        </p:nvCxnSpPr>
        <p:spPr>
          <a:xfrm rot="10800000">
            <a:off x="7089800" y="3035100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pic>
        <p:nvPicPr>
          <p:cNvPr id="301" name="Google Shape;301;p3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34250" y="3673066"/>
            <a:ext cx="1039900" cy="106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 rotWithShape="1">
          <a:blip r:embed="rId4">
            <a:alphaModFix amt="75000"/>
          </a:blip>
          <a:srcRect b="43191" l="7715" r="7401" t="0"/>
          <a:stretch/>
        </p:blipFill>
        <p:spPr>
          <a:xfrm>
            <a:off x="3097263" y="1592575"/>
            <a:ext cx="1275576" cy="11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5">
            <a:alphaModFix/>
          </a:blip>
          <a:srcRect b="41366" l="11473" r="11000" t="0"/>
          <a:stretch/>
        </p:blipFill>
        <p:spPr>
          <a:xfrm>
            <a:off x="6529008" y="1592575"/>
            <a:ext cx="1121592" cy="11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Antecedentes 2023</a:t>
            </a:r>
            <a:endParaRPr/>
          </a:p>
        </p:txBody>
      </p:sp>
      <p:sp>
        <p:nvSpPr>
          <p:cNvPr id="309" name="Google Shape;309;p37"/>
          <p:cNvSpPr txBox="1"/>
          <p:nvPr>
            <p:ph idx="3" type="subTitle"/>
          </p:nvPr>
        </p:nvSpPr>
        <p:spPr>
          <a:xfrm>
            <a:off x="1530805" y="1961700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Notebooks</a:t>
            </a:r>
            <a:endParaRPr/>
          </a:p>
        </p:txBody>
      </p:sp>
      <p:sp>
        <p:nvSpPr>
          <p:cNvPr id="310" name="Google Shape;310;p37"/>
          <p:cNvSpPr txBox="1"/>
          <p:nvPr>
            <p:ph idx="4" type="subTitle"/>
          </p:nvPr>
        </p:nvSpPr>
        <p:spPr>
          <a:xfrm>
            <a:off x="4818095" y="1961688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</a:t>
            </a:r>
            <a:endParaRPr/>
          </a:p>
        </p:txBody>
      </p:sp>
      <p:pic>
        <p:nvPicPr>
          <p:cNvPr id="311" name="Google Shape;311;p3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587" y="2982975"/>
            <a:ext cx="975526" cy="97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7870" y="2982973"/>
            <a:ext cx="975549" cy="97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Secuencia de cursos</a:t>
            </a:r>
            <a:endParaRPr/>
          </a:p>
        </p:txBody>
      </p:sp>
      <p:cxnSp>
        <p:nvCxnSpPr>
          <p:cNvPr id="318" name="Google Shape;318;p38"/>
          <p:cNvCxnSpPr>
            <a:stCxn id="319" idx="6"/>
          </p:cNvCxnSpPr>
          <p:nvPr/>
        </p:nvCxnSpPr>
        <p:spPr>
          <a:xfrm flipH="1" rot="10800000">
            <a:off x="2448540" y="2318558"/>
            <a:ext cx="1677900" cy="300"/>
          </a:xfrm>
          <a:prstGeom prst="straightConnector1">
            <a:avLst/>
          </a:prstGeom>
          <a:noFill/>
          <a:ln cap="flat" cmpd="sng" w="19050">
            <a:solidFill>
              <a:srgbClr val="435D7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8"/>
          <p:cNvCxnSpPr>
            <a:endCxn id="321" idx="2"/>
          </p:cNvCxnSpPr>
          <p:nvPr/>
        </p:nvCxnSpPr>
        <p:spPr>
          <a:xfrm flipH="1" rot="10800000">
            <a:off x="5018473" y="2318258"/>
            <a:ext cx="1678200" cy="300"/>
          </a:xfrm>
          <a:prstGeom prst="straightConnector1">
            <a:avLst/>
          </a:prstGeom>
          <a:noFill/>
          <a:ln cap="flat" cmpd="sng" w="19050">
            <a:solidFill>
              <a:srgbClr val="435D7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8"/>
          <p:cNvCxnSpPr/>
          <p:nvPr/>
        </p:nvCxnSpPr>
        <p:spPr>
          <a:xfrm>
            <a:off x="2000686" y="2650926"/>
            <a:ext cx="0" cy="395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38"/>
          <p:cNvSpPr/>
          <p:nvPr/>
        </p:nvSpPr>
        <p:spPr>
          <a:xfrm>
            <a:off x="1554540" y="1871858"/>
            <a:ext cx="894000" cy="894000"/>
          </a:xfrm>
          <a:prstGeom prst="ellipse">
            <a:avLst/>
          </a:prstGeom>
          <a:noFill/>
          <a:ln cap="flat" cmpd="sng" w="19050">
            <a:solidFill>
              <a:srgbClr val="BAC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1668610" y="1985939"/>
            <a:ext cx="666000" cy="6660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1</a:t>
            </a:r>
            <a:endParaRPr b="1" sz="2400">
              <a:solidFill>
                <a:schemeClr val="accen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24" name="Google Shape;324;p38"/>
          <p:cNvCxnSpPr/>
          <p:nvPr/>
        </p:nvCxnSpPr>
        <p:spPr>
          <a:xfrm rot="10800000">
            <a:off x="4572090" y="2629014"/>
            <a:ext cx="0" cy="438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8"/>
          <p:cNvSpPr/>
          <p:nvPr/>
        </p:nvSpPr>
        <p:spPr>
          <a:xfrm>
            <a:off x="4125621" y="1871858"/>
            <a:ext cx="892800" cy="892800"/>
          </a:xfrm>
          <a:prstGeom prst="ellipse">
            <a:avLst/>
          </a:prstGeom>
          <a:noFill/>
          <a:ln cap="flat" cmpd="sng" w="19050">
            <a:solidFill>
              <a:srgbClr val="BAC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4239690" y="1985939"/>
            <a:ext cx="664800" cy="6648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2</a:t>
            </a:r>
            <a:endParaRPr b="1" sz="2400">
              <a:solidFill>
                <a:schemeClr val="accen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27" name="Google Shape;327;p38"/>
          <p:cNvCxnSpPr/>
          <p:nvPr/>
        </p:nvCxnSpPr>
        <p:spPr>
          <a:xfrm>
            <a:off x="7143326" y="2650926"/>
            <a:ext cx="0" cy="394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8"/>
          <p:cNvSpPr/>
          <p:nvPr/>
        </p:nvSpPr>
        <p:spPr>
          <a:xfrm>
            <a:off x="6696673" y="1871858"/>
            <a:ext cx="892800" cy="892800"/>
          </a:xfrm>
          <a:prstGeom prst="ellipse">
            <a:avLst/>
          </a:prstGeom>
          <a:noFill/>
          <a:ln cap="flat" cmpd="sng" w="19050">
            <a:solidFill>
              <a:srgbClr val="BAC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6810742" y="1985939"/>
            <a:ext cx="664800" cy="6648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rPr>
              <a:t>3</a:t>
            </a:r>
            <a:endParaRPr b="1" sz="2400">
              <a:solidFill>
                <a:schemeClr val="accen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9" name="Google Shape;329;p38"/>
          <p:cNvSpPr txBox="1"/>
          <p:nvPr>
            <p:ph idx="3" type="subTitle"/>
          </p:nvPr>
        </p:nvSpPr>
        <p:spPr>
          <a:xfrm>
            <a:off x="877800" y="3067025"/>
            <a:ext cx="22476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Introducción </a:t>
            </a:r>
            <a:br>
              <a:rPr lang="en" sz="1800"/>
            </a:br>
            <a:r>
              <a:rPr lang="en" sz="1800"/>
              <a:t>a la Ciencia </a:t>
            </a:r>
            <a:br>
              <a:rPr lang="en" sz="1800"/>
            </a:br>
            <a:r>
              <a:rPr lang="en" sz="1800"/>
              <a:t>de Datos</a:t>
            </a:r>
            <a:endParaRPr sz="1800"/>
          </a:p>
        </p:txBody>
      </p:sp>
      <p:sp>
        <p:nvSpPr>
          <p:cNvPr id="330" name="Google Shape;330;p38"/>
          <p:cNvSpPr txBox="1"/>
          <p:nvPr>
            <p:ph idx="3" type="subTitle"/>
          </p:nvPr>
        </p:nvSpPr>
        <p:spPr>
          <a:xfrm>
            <a:off x="3444875" y="3067025"/>
            <a:ext cx="2247600" cy="15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Ciencia de Datos para Sensado Inteligente</a:t>
            </a:r>
            <a:endParaRPr sz="1800"/>
          </a:p>
        </p:txBody>
      </p:sp>
      <p:sp>
        <p:nvSpPr>
          <p:cNvPr id="331" name="Google Shape;331;p38"/>
          <p:cNvSpPr txBox="1"/>
          <p:nvPr>
            <p:ph idx="3" type="subTitle"/>
          </p:nvPr>
        </p:nvSpPr>
        <p:spPr>
          <a:xfrm>
            <a:off x="6019525" y="3067025"/>
            <a:ext cx="22476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Reconocimiento de Patrones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</a:t>
            </a:r>
            <a:endParaRPr/>
          </a:p>
        </p:txBody>
      </p:sp>
      <p:pic>
        <p:nvPicPr>
          <p:cNvPr id="337" name="Google Shape;337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190" y="2432025"/>
            <a:ext cx="104502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17136" r="16599" t="0"/>
          <a:stretch/>
        </p:blipFill>
        <p:spPr>
          <a:xfrm>
            <a:off x="3179425" y="2432025"/>
            <a:ext cx="10820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1401" y="2432032"/>
            <a:ext cx="112058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14488" y="2432025"/>
            <a:ext cx="787533" cy="91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78219" y="2432024"/>
            <a:ext cx="829995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84425" y="2432025"/>
            <a:ext cx="1698171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18750" y="3389825"/>
            <a:ext cx="92392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ory Calculus - Bachelor of Arts in Mathematics by Slidesgo">
  <a:themeElements>
    <a:clrScheme name="Simple Light">
      <a:dk1>
        <a:srgbClr val="112158"/>
      </a:dk1>
      <a:lt1>
        <a:srgbClr val="FAFAFA"/>
      </a:lt1>
      <a:dk2>
        <a:srgbClr val="3C51A9"/>
      </a:dk2>
      <a:lt2>
        <a:srgbClr val="7697CE"/>
      </a:lt2>
      <a:accent1>
        <a:srgbClr val="BED6EA"/>
      </a:accent1>
      <a:accent2>
        <a:srgbClr val="D3E5FD"/>
      </a:accent2>
      <a:accent3>
        <a:srgbClr val="E7E7E7"/>
      </a:accent3>
      <a:accent4>
        <a:srgbClr val="FDFEFD"/>
      </a:accent4>
      <a:accent5>
        <a:srgbClr val="F9F8FB"/>
      </a:accent5>
      <a:accent6>
        <a:srgbClr val="FFFFFF"/>
      </a:accent6>
      <a:hlink>
        <a:srgbClr val="1121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